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80"/>
  </p:notesMasterIdLst>
  <p:sldIdLst>
    <p:sldId id="628" r:id="rId2"/>
    <p:sldId id="713" r:id="rId3"/>
    <p:sldId id="672" r:id="rId4"/>
    <p:sldId id="714" r:id="rId5"/>
    <p:sldId id="673" r:id="rId6"/>
    <p:sldId id="674" r:id="rId7"/>
    <p:sldId id="768" r:id="rId8"/>
    <p:sldId id="728" r:id="rId9"/>
    <p:sldId id="717" r:id="rId10"/>
    <p:sldId id="676" r:id="rId11"/>
    <p:sldId id="769" r:id="rId12"/>
    <p:sldId id="678" r:id="rId13"/>
    <p:sldId id="719" r:id="rId14"/>
    <p:sldId id="770" r:id="rId15"/>
    <p:sldId id="720" r:id="rId16"/>
    <p:sldId id="722" r:id="rId17"/>
    <p:sldId id="771" r:id="rId18"/>
    <p:sldId id="680" r:id="rId19"/>
    <p:sldId id="725" r:id="rId20"/>
    <p:sldId id="731" r:id="rId21"/>
    <p:sldId id="729" r:id="rId22"/>
    <p:sldId id="682" r:id="rId23"/>
    <p:sldId id="730" r:id="rId24"/>
    <p:sldId id="732" r:id="rId25"/>
    <p:sldId id="683" r:id="rId26"/>
    <p:sldId id="737" r:id="rId27"/>
    <p:sldId id="734" r:id="rId28"/>
    <p:sldId id="735" r:id="rId29"/>
    <p:sldId id="763" r:id="rId30"/>
    <p:sldId id="764" r:id="rId31"/>
    <p:sldId id="710" r:id="rId32"/>
    <p:sldId id="685" r:id="rId33"/>
    <p:sldId id="712" r:id="rId34"/>
    <p:sldId id="687" r:id="rId35"/>
    <p:sldId id="406" r:id="rId36"/>
    <p:sldId id="421" r:id="rId37"/>
    <p:sldId id="738" r:id="rId38"/>
    <p:sldId id="739" r:id="rId39"/>
    <p:sldId id="692" r:id="rId40"/>
    <p:sldId id="691" r:id="rId41"/>
    <p:sldId id="727" r:id="rId42"/>
    <p:sldId id="704" r:id="rId43"/>
    <p:sldId id="705" r:id="rId44"/>
    <p:sldId id="749" r:id="rId45"/>
    <p:sldId id="279" r:id="rId46"/>
    <p:sldId id="740" r:id="rId47"/>
    <p:sldId id="742" r:id="rId48"/>
    <p:sldId id="744" r:id="rId49"/>
    <p:sldId id="288" r:id="rId50"/>
    <p:sldId id="745" r:id="rId51"/>
    <p:sldId id="747" r:id="rId52"/>
    <p:sldId id="289" r:id="rId53"/>
    <p:sldId id="266" r:id="rId54"/>
    <p:sldId id="271" r:id="rId55"/>
    <p:sldId id="748" r:id="rId56"/>
    <p:sldId id="765" r:id="rId57"/>
    <p:sldId id="766" r:id="rId58"/>
    <p:sldId id="741" r:id="rId59"/>
    <p:sldId id="767" r:id="rId60"/>
    <p:sldId id="750" r:id="rId61"/>
    <p:sldId id="773" r:id="rId62"/>
    <p:sldId id="258" r:id="rId63"/>
    <p:sldId id="751" r:id="rId64"/>
    <p:sldId id="752" r:id="rId65"/>
    <p:sldId id="263" r:id="rId66"/>
    <p:sldId id="753" r:id="rId67"/>
    <p:sldId id="267" r:id="rId68"/>
    <p:sldId id="268" r:id="rId69"/>
    <p:sldId id="755" r:id="rId70"/>
    <p:sldId id="756" r:id="rId71"/>
    <p:sldId id="280" r:id="rId72"/>
    <p:sldId id="759" r:id="rId73"/>
    <p:sldId id="772" r:id="rId74"/>
    <p:sldId id="761" r:id="rId75"/>
    <p:sldId id="757" r:id="rId76"/>
    <p:sldId id="671" r:id="rId77"/>
    <p:sldId id="774" r:id="rId78"/>
    <p:sldId id="278" r:id="rId79"/>
  </p:sldIdLst>
  <p:sldSz cx="10058400" cy="7040563"/>
  <p:notesSz cx="6858000" cy="9144000"/>
  <p:custDataLst>
    <p:tags r:id="rId81"/>
  </p:custDataLst>
  <p:defaultTextStyle>
    <a:defPPr>
      <a:defRPr lang="en-US"/>
    </a:defPPr>
    <a:lvl1pPr marL="0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1pPr>
    <a:lvl2pPr marL="475442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2pPr>
    <a:lvl3pPr marL="950885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3pPr>
    <a:lvl4pPr marL="1426327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4pPr>
    <a:lvl5pPr marL="1901769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5pPr>
    <a:lvl6pPr marL="2377211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6pPr>
    <a:lvl7pPr marL="2852654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7pPr>
    <a:lvl8pPr marL="3328096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8pPr>
    <a:lvl9pPr marL="3803538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D5FC79"/>
    <a:srgbClr val="FBE5D6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1" autoAdjust="0"/>
    <p:restoredTop sz="75254" autoAdjust="0"/>
  </p:normalViewPr>
  <p:slideViewPr>
    <p:cSldViewPr showGuides="1">
      <p:cViewPr>
        <p:scale>
          <a:sx n="63" d="100"/>
          <a:sy n="63" d="100"/>
        </p:scale>
        <p:origin x="376" y="392"/>
      </p:cViewPr>
      <p:guideLst>
        <p:guide orient="horz" pos="221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F4206-22BF-45B6-8E98-6B2B3320ED1C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685800"/>
            <a:ext cx="4895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7A269-F6E1-4C6C-A919-D1B026D6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8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1pPr>
    <a:lvl2pPr marL="475442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2pPr>
    <a:lvl3pPr marL="950885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3pPr>
    <a:lvl4pPr marL="1426327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4pPr>
    <a:lvl5pPr marL="1901769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5pPr>
    <a:lvl6pPr marL="2377211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6pPr>
    <a:lvl7pPr marL="2852654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7pPr>
    <a:lvl8pPr marL="3328096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8pPr>
    <a:lvl9pPr marL="3803538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3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71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1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08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Use consistent number like “100” to describe # of hidden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64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change graphic to show zero training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59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explain 2</a:t>
            </a:r>
            <a:r>
              <a:rPr lang="en-US" baseline="30000" dirty="0"/>
              <a:t>nd</a:t>
            </a:r>
            <a:r>
              <a:rPr lang="en-US" dirty="0"/>
              <a:t> figure!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29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 jiggle classifier a lot; unchanged…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6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8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77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4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\ell(\theta, x, y)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}_{\theta} E_{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}[\ell(\theta,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\theta^{(t+1)}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\theta^{(t)}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\eta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_{\theta}(E_{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}[\ell(\theta^{(t)},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Theta throughout…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17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01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(M)^2)^{1/2}/\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\sigma_{max}(M)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94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of oscillations..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88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53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81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55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{min}~~|x|_1 \quad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}\quad Ax =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84CB4-EA23-374E-8468-BC76C0688F6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47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{min}~~|x|_1 \quad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}\quad Ax =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84CB4-EA23-374E-8468-BC76C0688F6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8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4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5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3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&lt;g, 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z^s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^*\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hspace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*{-0.05in}&gt; 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quad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geq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quad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|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z^s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^*|^2 + \beta |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g_s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|^2 -\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epsilon_s</a:t>
            </a:r>
            <a:endParaRPr lang="it-I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076FA-4F58-664F-A037-7D3B0F75B7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1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}[\ell(\theta,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E_{(x, y)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D}[\ell(\theta, x, y)]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4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Black/Nonblack</a:t>
            </a:r>
          </a:p>
          <a:p>
            <a:r>
              <a:rPr lang="en-US" dirty="0"/>
              <a:t>Local/global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62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2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3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32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6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154466"/>
            <a:ext cx="7543800" cy="2451159"/>
          </a:xfrm>
        </p:spPr>
        <p:txBody>
          <a:bodyPr anchor="b">
            <a:normAutofit/>
          </a:bodyPr>
          <a:lstStyle>
            <a:lvl1pPr algn="ctr">
              <a:defRPr sz="4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3697927"/>
            <a:ext cx="7543800" cy="1699839"/>
          </a:xfrm>
        </p:spPr>
        <p:txBody>
          <a:bodyPr>
            <a:normAutofit/>
          </a:bodyPr>
          <a:lstStyle>
            <a:lvl1pPr marL="0" indent="0" algn="ctr">
              <a:buNone/>
              <a:defRPr sz="19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68777" indent="0" algn="ctr">
              <a:buNone/>
              <a:defRPr sz="2259"/>
            </a:lvl2pPr>
            <a:lvl3pPr marL="737554" indent="0" algn="ctr">
              <a:buNone/>
              <a:defRPr sz="1936"/>
            </a:lvl3pPr>
            <a:lvl4pPr marL="1106332" indent="0" algn="ctr">
              <a:buNone/>
              <a:defRPr sz="1613"/>
            </a:lvl4pPr>
            <a:lvl5pPr marL="1475110" indent="0" algn="ctr">
              <a:buNone/>
              <a:defRPr sz="1613"/>
            </a:lvl5pPr>
            <a:lvl6pPr marL="1843887" indent="0" algn="ctr">
              <a:buNone/>
              <a:defRPr sz="1613"/>
            </a:lvl6pPr>
            <a:lvl7pPr marL="2212664" indent="0" algn="ctr">
              <a:buNone/>
              <a:defRPr sz="1613"/>
            </a:lvl7pPr>
            <a:lvl8pPr marL="2581441" indent="0" algn="ctr">
              <a:buNone/>
              <a:defRPr sz="1613"/>
            </a:lvl8pPr>
            <a:lvl9pPr marL="2950219" indent="0" algn="ctr">
              <a:buNone/>
              <a:defRPr sz="16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15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5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369955"/>
            <a:ext cx="2168843" cy="59665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6" y="369957"/>
            <a:ext cx="6380797" cy="59665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46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2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758009"/>
            <a:ext cx="8675370" cy="2927108"/>
          </a:xfrm>
        </p:spPr>
        <p:txBody>
          <a:bodyPr anchor="b">
            <a:normAutofit/>
          </a:bodyPr>
          <a:lstStyle>
            <a:lvl1pPr>
              <a:defRPr sz="4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4673828"/>
            <a:ext cx="8675370" cy="1540123"/>
          </a:xfrm>
        </p:spPr>
        <p:txBody>
          <a:bodyPr anchor="t">
            <a:normAutofit/>
          </a:bodyPr>
          <a:lstStyle>
            <a:lvl1pPr marL="0" indent="0">
              <a:buNone/>
              <a:defRPr sz="19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68777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2pPr>
            <a:lvl3pPr marL="737554" indent="0">
              <a:buNone/>
              <a:defRPr sz="1291">
                <a:solidFill>
                  <a:schemeClr val="tx1">
                    <a:tint val="75000"/>
                  </a:schemeClr>
                </a:solidFill>
              </a:defRPr>
            </a:lvl3pPr>
            <a:lvl4pPr marL="1106332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4pPr>
            <a:lvl5pPr marL="1475110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5pPr>
            <a:lvl6pPr marL="1843887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6pPr>
            <a:lvl7pPr marL="2212664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7pPr>
            <a:lvl8pPr marL="2581441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8pPr>
            <a:lvl9pPr marL="2950219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396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7229" y="1877485"/>
            <a:ext cx="4274820" cy="4467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1877485"/>
            <a:ext cx="4274820" cy="4467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5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229" y="1726624"/>
            <a:ext cx="4253866" cy="84767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36" b="1"/>
            </a:lvl1pPr>
            <a:lvl2pPr marL="368777" indent="0">
              <a:buNone/>
              <a:defRPr sz="1613" b="1"/>
            </a:lvl2pPr>
            <a:lvl3pPr marL="737554" indent="0">
              <a:buNone/>
              <a:defRPr sz="1452" b="1"/>
            </a:lvl3pPr>
            <a:lvl4pPr marL="1106332" indent="0">
              <a:buNone/>
              <a:defRPr sz="1291" b="1"/>
            </a:lvl4pPr>
            <a:lvl5pPr marL="1475110" indent="0">
              <a:buNone/>
              <a:defRPr sz="1291" b="1"/>
            </a:lvl5pPr>
            <a:lvl6pPr marL="1843887" indent="0">
              <a:buNone/>
              <a:defRPr sz="1291" b="1"/>
            </a:lvl6pPr>
            <a:lvl7pPr marL="2212664" indent="0">
              <a:buNone/>
              <a:defRPr sz="1291" b="1"/>
            </a:lvl7pPr>
            <a:lvl8pPr marL="2581441" indent="0">
              <a:buNone/>
              <a:defRPr sz="1291" b="1"/>
            </a:lvl8pPr>
            <a:lvl9pPr marL="2950219" indent="0">
              <a:buNone/>
              <a:defRPr sz="1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29" y="2574304"/>
            <a:ext cx="4253866" cy="37785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726623"/>
            <a:ext cx="4274821" cy="84767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36" b="1"/>
            </a:lvl1pPr>
            <a:lvl2pPr marL="368777" indent="0">
              <a:buNone/>
              <a:defRPr sz="1613" b="1"/>
            </a:lvl2pPr>
            <a:lvl3pPr marL="737554" indent="0">
              <a:buNone/>
              <a:defRPr sz="1452" b="1"/>
            </a:lvl3pPr>
            <a:lvl4pPr marL="1106332" indent="0">
              <a:buNone/>
              <a:defRPr sz="1291" b="1"/>
            </a:lvl4pPr>
            <a:lvl5pPr marL="1475110" indent="0">
              <a:buNone/>
              <a:defRPr sz="1291" b="1"/>
            </a:lvl5pPr>
            <a:lvl6pPr marL="1843887" indent="0">
              <a:buNone/>
              <a:defRPr sz="1291" b="1"/>
            </a:lvl6pPr>
            <a:lvl7pPr marL="2212664" indent="0">
              <a:buNone/>
              <a:defRPr sz="1291" b="1"/>
            </a:lvl7pPr>
            <a:lvl8pPr marL="2581441" indent="0">
              <a:buNone/>
              <a:defRPr sz="1291" b="1"/>
            </a:lvl8pPr>
            <a:lvl9pPr marL="2950219" indent="0">
              <a:buNone/>
              <a:defRPr sz="1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574304"/>
            <a:ext cx="4274821" cy="37785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61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3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030" y="469373"/>
            <a:ext cx="3243834" cy="1642795"/>
          </a:xfrm>
        </p:spPr>
        <p:txBody>
          <a:bodyPr anchor="b">
            <a:normAutofit/>
          </a:bodyPr>
          <a:lstStyle>
            <a:lvl1pPr>
              <a:defRPr sz="258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4820" y="1016971"/>
            <a:ext cx="5092066" cy="5006623"/>
          </a:xfrm>
        </p:spPr>
        <p:txBody>
          <a:bodyPr/>
          <a:lstStyle>
            <a:lvl1pPr>
              <a:defRPr sz="2581"/>
            </a:lvl1pPr>
            <a:lvl2pPr>
              <a:defRPr sz="2259"/>
            </a:lvl2pPr>
            <a:lvl3pPr>
              <a:defRPr sz="1936"/>
            </a:lvl3pPr>
            <a:lvl4pPr>
              <a:defRPr sz="1613"/>
            </a:lvl4pPr>
            <a:lvl5pPr>
              <a:defRPr sz="1613"/>
            </a:lvl5pPr>
            <a:lvl6pPr>
              <a:defRPr sz="1613"/>
            </a:lvl6pPr>
            <a:lvl7pPr>
              <a:defRPr sz="1613"/>
            </a:lvl7pPr>
            <a:lvl8pPr>
              <a:defRPr sz="1613"/>
            </a:lvl8pPr>
            <a:lvl9pPr>
              <a:defRPr sz="1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030" y="2112168"/>
            <a:ext cx="3243834" cy="39114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91"/>
            </a:lvl1pPr>
            <a:lvl2pPr marL="368777" indent="0">
              <a:buNone/>
              <a:defRPr sz="968"/>
            </a:lvl2pPr>
            <a:lvl3pPr marL="737554" indent="0">
              <a:buNone/>
              <a:defRPr sz="807"/>
            </a:lvl3pPr>
            <a:lvl4pPr marL="1106332" indent="0">
              <a:buNone/>
              <a:defRPr sz="726"/>
            </a:lvl4pPr>
            <a:lvl5pPr marL="1475110" indent="0">
              <a:buNone/>
              <a:defRPr sz="726"/>
            </a:lvl5pPr>
            <a:lvl6pPr marL="1843887" indent="0">
              <a:buNone/>
              <a:defRPr sz="726"/>
            </a:lvl6pPr>
            <a:lvl7pPr marL="2212664" indent="0">
              <a:buNone/>
              <a:defRPr sz="726"/>
            </a:lvl7pPr>
            <a:lvl8pPr marL="2581441" indent="0">
              <a:buNone/>
              <a:defRPr sz="726"/>
            </a:lvl8pPr>
            <a:lvl9pPr marL="2950219" indent="0">
              <a:buNone/>
              <a:defRPr sz="7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9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030" y="469371"/>
            <a:ext cx="3243834" cy="1642798"/>
          </a:xfrm>
        </p:spPr>
        <p:txBody>
          <a:bodyPr anchor="b">
            <a:normAutofit/>
          </a:bodyPr>
          <a:lstStyle>
            <a:lvl1pPr>
              <a:defRPr sz="258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74820" y="1016971"/>
            <a:ext cx="5092066" cy="5006623"/>
          </a:xfrm>
        </p:spPr>
        <p:txBody>
          <a:bodyPr/>
          <a:lstStyle>
            <a:lvl1pPr marL="0" indent="0">
              <a:buNone/>
              <a:defRPr sz="2581"/>
            </a:lvl1pPr>
            <a:lvl2pPr marL="368777" indent="0">
              <a:buNone/>
              <a:defRPr sz="2259"/>
            </a:lvl2pPr>
            <a:lvl3pPr marL="737554" indent="0">
              <a:buNone/>
              <a:defRPr sz="1936"/>
            </a:lvl3pPr>
            <a:lvl4pPr marL="1106332" indent="0">
              <a:buNone/>
              <a:defRPr sz="1613"/>
            </a:lvl4pPr>
            <a:lvl5pPr marL="1475110" indent="0">
              <a:buNone/>
              <a:defRPr sz="1613"/>
            </a:lvl5pPr>
            <a:lvl6pPr marL="1843887" indent="0">
              <a:buNone/>
              <a:defRPr sz="1613"/>
            </a:lvl6pPr>
            <a:lvl7pPr marL="2212664" indent="0">
              <a:buNone/>
              <a:defRPr sz="1613"/>
            </a:lvl7pPr>
            <a:lvl8pPr marL="2581441" indent="0">
              <a:buNone/>
              <a:defRPr sz="1613"/>
            </a:lvl8pPr>
            <a:lvl9pPr marL="2950219" indent="0">
              <a:buNone/>
              <a:defRPr sz="16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030" y="2112169"/>
            <a:ext cx="3243834" cy="391142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91"/>
            </a:lvl1pPr>
            <a:lvl2pPr marL="368777" indent="0">
              <a:buNone/>
              <a:defRPr sz="968"/>
            </a:lvl2pPr>
            <a:lvl3pPr marL="737554" indent="0">
              <a:buNone/>
              <a:defRPr sz="807"/>
            </a:lvl3pPr>
            <a:lvl4pPr marL="1106332" indent="0">
              <a:buNone/>
              <a:defRPr sz="726"/>
            </a:lvl4pPr>
            <a:lvl5pPr marL="1475110" indent="0">
              <a:buNone/>
              <a:defRPr sz="726"/>
            </a:lvl5pPr>
            <a:lvl6pPr marL="1843887" indent="0">
              <a:buNone/>
              <a:defRPr sz="726"/>
            </a:lvl6pPr>
            <a:lvl7pPr marL="2212664" indent="0">
              <a:buNone/>
              <a:defRPr sz="726"/>
            </a:lvl7pPr>
            <a:lvl8pPr marL="2581441" indent="0">
              <a:buNone/>
              <a:defRPr sz="726"/>
            </a:lvl8pPr>
            <a:lvl9pPr marL="2950219" indent="0">
              <a:buNone/>
              <a:defRPr sz="7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5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7230" y="375498"/>
            <a:ext cx="8675370" cy="136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230" y="1877485"/>
            <a:ext cx="8675370" cy="446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6525561"/>
            <a:ext cx="226314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6525561"/>
            <a:ext cx="339471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9459" y="6525561"/>
            <a:ext cx="226314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2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/>
  <p:txStyles>
    <p:titleStyle>
      <a:lvl1pPr algn="l" defTabSz="737554" rtl="0" eaLnBrk="1" latinLnBrk="0" hangingPunct="1">
        <a:lnSpc>
          <a:spcPct val="90000"/>
        </a:lnSpc>
        <a:spcBef>
          <a:spcPct val="0"/>
        </a:spcBef>
        <a:buNone/>
        <a:defRPr sz="3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4389" indent="-184389" algn="l" defTabSz="737554" rtl="0" eaLnBrk="1" latinLnBrk="0" hangingPunct="1">
        <a:lnSpc>
          <a:spcPct val="90000"/>
        </a:lnSpc>
        <a:spcBef>
          <a:spcPts val="807"/>
        </a:spcBef>
        <a:buFont typeface="Wingdings 2" pitchFamily="18" charset="2"/>
        <a:buChar char=""/>
        <a:defRPr sz="2259" kern="1200">
          <a:solidFill>
            <a:schemeClr val="tx1"/>
          </a:solidFill>
          <a:latin typeface="+mn-lt"/>
          <a:ea typeface="+mn-ea"/>
          <a:cs typeface="+mn-cs"/>
        </a:defRPr>
      </a:lvl1pPr>
      <a:lvl2pPr marL="553166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936" kern="1200">
          <a:solidFill>
            <a:schemeClr val="tx1"/>
          </a:solidFill>
          <a:latin typeface="+mn-lt"/>
          <a:ea typeface="+mn-ea"/>
          <a:cs typeface="+mn-cs"/>
        </a:defRPr>
      </a:lvl2pPr>
      <a:lvl3pPr marL="921944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90721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4pPr>
      <a:lvl5pPr marL="1659498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5pPr>
      <a:lvl6pPr marL="2028275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6pPr>
      <a:lvl7pPr marL="2397052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7pPr>
      <a:lvl8pPr marL="2765831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8pPr>
      <a:lvl9pPr marL="3134608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1pPr>
      <a:lvl2pPr marL="368777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2pPr>
      <a:lvl3pPr marL="737554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3pPr>
      <a:lvl4pPr marL="1106332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4pPr>
      <a:lvl5pPr marL="1475110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5pPr>
      <a:lvl6pPr marL="1843887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6pPr>
      <a:lvl7pPr marL="2212664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7pPr>
      <a:lvl8pPr marL="2581441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8pPr>
      <a:lvl9pPr marL="2950219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~aror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(null)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(null)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(null)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(null)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(null)"/><Relationship Id="rId4" Type="http://schemas.openxmlformats.org/officeDocument/2006/relationships/image" Target="../media/image3.(null)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(null)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(null)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(null)"/><Relationship Id="rId4" Type="http://schemas.openxmlformats.org/officeDocument/2006/relationships/image" Target="../media/image44.(null)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(null)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.tiff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6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(null)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emf"/><Relationship Id="rId4" Type="http://schemas.openxmlformats.org/officeDocument/2006/relationships/image" Target="../media/image6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5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hyperlink" Target="http://www.offconvex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8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1.jpg"/><Relationship Id="rId4" Type="http://schemas.openxmlformats.org/officeDocument/2006/relationships/image" Target="../media/image3.(null)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4827" y="1474541"/>
            <a:ext cx="8906188" cy="168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63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Toward Theoretical Understanding of Deep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54BBBD-B9BF-F54C-8B5E-5669E20BCF3B}"/>
              </a:ext>
            </a:extLst>
          </p:cNvPr>
          <p:cNvSpPr/>
          <p:nvPr/>
        </p:nvSpPr>
        <p:spPr>
          <a:xfrm>
            <a:off x="2609311" y="3358400"/>
            <a:ext cx="4917218" cy="1482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011" dirty="0"/>
              <a:t>Sanjeev Arora </a:t>
            </a:r>
            <a:br>
              <a:rPr lang="en-US" sz="3011" dirty="0"/>
            </a:br>
            <a:r>
              <a:rPr lang="en-US" sz="3011" dirty="0">
                <a:solidFill>
                  <a:schemeClr val="accent3">
                    <a:lumMod val="75000"/>
                  </a:schemeClr>
                </a:solidFill>
              </a:rPr>
              <a:t>Princeton University </a:t>
            </a:r>
            <a:br>
              <a:rPr lang="en-US" sz="3011" dirty="0"/>
            </a:br>
            <a:r>
              <a:rPr lang="en-US" sz="3011" dirty="0">
                <a:solidFill>
                  <a:srgbClr val="7030A0"/>
                </a:solidFill>
              </a:rPr>
              <a:t>Institute for Advanced Study</a:t>
            </a:r>
            <a:endParaRPr lang="en-US" sz="301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C029F-72AF-1549-8A27-3F8EBA6CA905}"/>
              </a:ext>
            </a:extLst>
          </p:cNvPr>
          <p:cNvSpPr txBox="1"/>
          <p:nvPr/>
        </p:nvSpPr>
        <p:spPr>
          <a:xfrm>
            <a:off x="88748" y="6032714"/>
            <a:ext cx="6340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Support: NSF, ONR, Simons Foundation, Schmidt Foundation, </a:t>
            </a:r>
            <a:br>
              <a:rPr lang="en-US" sz="2000" dirty="0"/>
            </a:br>
            <a:r>
              <a:rPr lang="en-US" sz="2000" dirty="0"/>
              <a:t>Amazon </a:t>
            </a:r>
            <a:r>
              <a:rPr lang="en-US" sz="2000" dirty="0" err="1"/>
              <a:t>Resarch</a:t>
            </a:r>
            <a:r>
              <a:rPr lang="en-US" sz="2000" dirty="0"/>
              <a:t>, Mozilla Research. DARPA/SRC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94AC4-83F7-A546-AA32-D9C97D2A9A6A}"/>
              </a:ext>
            </a:extLst>
          </p:cNvPr>
          <p:cNvSpPr/>
          <p:nvPr/>
        </p:nvSpPr>
        <p:spPr>
          <a:xfrm>
            <a:off x="2934053" y="4966570"/>
            <a:ext cx="4592476" cy="711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13" dirty="0">
                <a:hlinkClick r:id="rId3"/>
              </a:rPr>
              <a:t>http://www.cs.princeton.edu/~arora/</a:t>
            </a:r>
            <a:endParaRPr lang="en-US" sz="2013" dirty="0"/>
          </a:p>
          <a:p>
            <a:r>
              <a:rPr lang="en-US" sz="2013" dirty="0"/>
              <a:t>Group website: </a:t>
            </a:r>
            <a:r>
              <a:rPr lang="en-US" sz="2013" dirty="0" err="1"/>
              <a:t>unsupervised.princeton.edu</a:t>
            </a:r>
            <a:endParaRPr lang="en-US" sz="2013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CF6249-A30E-1C4B-8788-87183A84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9ED5F-79E3-954F-8B83-AE4FD77A5566}"/>
              </a:ext>
            </a:extLst>
          </p:cNvPr>
          <p:cNvSpPr txBox="1"/>
          <p:nvPr/>
        </p:nvSpPr>
        <p:spPr>
          <a:xfrm>
            <a:off x="691516" y="423937"/>
            <a:ext cx="2338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[ICML’18 Tutorial]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F8CE9-4325-AA4F-B96D-4E423525FF8C}"/>
              </a:ext>
            </a:extLst>
          </p:cNvPr>
          <p:cNvSpPr txBox="1"/>
          <p:nvPr/>
        </p:nvSpPr>
        <p:spPr>
          <a:xfrm>
            <a:off x="7229582" y="4883091"/>
            <a:ext cx="247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prfsanjeevarora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DAD6D-23C6-EB40-A7C4-A6607F2DE1F0}"/>
              </a:ext>
            </a:extLst>
          </p:cNvPr>
          <p:cNvSpPr txBox="1"/>
          <p:nvPr/>
        </p:nvSpPr>
        <p:spPr>
          <a:xfrm>
            <a:off x="3156992" y="423937"/>
            <a:ext cx="6545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unsupervised.cs.princeton.edu</a:t>
            </a:r>
            <a:r>
              <a:rPr lang="en-US" sz="2000" dirty="0"/>
              <a:t>/</a:t>
            </a:r>
            <a:r>
              <a:rPr lang="en-US" sz="2000" dirty="0" err="1"/>
              <a:t>deeplearningtutorial.html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0243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7"/>
            <a:ext cx="9429574" cy="10272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Gradient descent in </a:t>
            </a:r>
            <a:r>
              <a:rPr lang="en-US" sz="4000" dirty="0">
                <a:solidFill>
                  <a:srgbClr val="C00000"/>
                </a:solidFill>
              </a:rPr>
              <a:t>unknown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 landscape.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C34048-19BF-E642-A235-2A3C90CA5970}"/>
              </a:ext>
            </a:extLst>
          </p:cNvPr>
          <p:cNvGrpSpPr/>
          <p:nvPr/>
        </p:nvGrpSpPr>
        <p:grpSpPr>
          <a:xfrm>
            <a:off x="225659" y="1518769"/>
            <a:ext cx="2969628" cy="2630220"/>
            <a:chOff x="755576" y="1700807"/>
            <a:chExt cx="6264696" cy="3387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E83EF9-9F1C-F94F-B437-E866A411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700807"/>
              <a:ext cx="6048672" cy="33872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3209DB-CB63-4641-999B-99635C8A0EBA}"/>
                </a:ext>
              </a:extLst>
            </p:cNvPr>
            <p:cNvSpPr/>
            <p:nvPr/>
          </p:nvSpPr>
          <p:spPr>
            <a:xfrm>
              <a:off x="3131840" y="4581128"/>
              <a:ext cx="3888432" cy="50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FB1E74-22A5-8145-BA0C-44713FBBBEA1}"/>
              </a:ext>
            </a:extLst>
          </p:cNvPr>
          <p:cNvSpPr/>
          <p:nvPr/>
        </p:nvSpPr>
        <p:spPr>
          <a:xfrm>
            <a:off x="3195287" y="1752158"/>
            <a:ext cx="6539335" cy="366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1704" indent="-437069">
              <a:buSzPts val="2800"/>
              <a:buChar char="□"/>
            </a:pPr>
            <a:r>
              <a:rPr lang="en-US" sz="2581" dirty="0"/>
              <a:t>∇ ≠ 0 </a:t>
            </a:r>
            <a:r>
              <a:rPr lang="en-US" sz="2581" dirty="0">
                <a:sym typeface="Wingdings" pitchFamily="2" charset="2"/>
              </a:rPr>
              <a:t> ∃ </a:t>
            </a:r>
            <a:r>
              <a:rPr lang="en-US" sz="2581" dirty="0"/>
              <a:t>descent direction</a:t>
            </a:r>
            <a:br>
              <a:rPr lang="en-US" sz="2581" dirty="0"/>
            </a:br>
            <a:endParaRPr lang="en-US" sz="2581" dirty="0"/>
          </a:p>
          <a:p>
            <a:pPr marL="491704" indent="-437069">
              <a:buSzPts val="2800"/>
              <a:buChar char="□"/>
            </a:pPr>
            <a:r>
              <a:rPr lang="en-US" sz="2581" dirty="0"/>
              <a:t> But if 2</a:t>
            </a:r>
            <a:r>
              <a:rPr lang="en-US" sz="2581" baseline="30000" dirty="0"/>
              <a:t>nd</a:t>
            </a:r>
            <a:r>
              <a:rPr lang="en-US" sz="2581" dirty="0"/>
              <a:t> derivative (∇</a:t>
            </a:r>
            <a:r>
              <a:rPr lang="en-US" sz="2581" baseline="30000" dirty="0"/>
              <a:t>2</a:t>
            </a:r>
            <a:r>
              <a:rPr lang="en-US" sz="2581" dirty="0"/>
              <a:t>) high, allows ∇ to </a:t>
            </a:r>
            <a:r>
              <a:rPr lang="en-US" sz="2581" dirty="0">
                <a:solidFill>
                  <a:srgbClr val="C00000"/>
                </a:solidFill>
              </a:rPr>
              <a:t>fluctuate a lot!</a:t>
            </a:r>
            <a:br>
              <a:rPr lang="en-US" sz="2581" dirty="0">
                <a:solidFill>
                  <a:srgbClr val="C00000"/>
                </a:solidFill>
              </a:rPr>
            </a:br>
            <a:endParaRPr lang="en-US" sz="2581" dirty="0">
              <a:solidFill>
                <a:srgbClr val="C00000"/>
              </a:solidFill>
            </a:endParaRPr>
          </a:p>
          <a:p>
            <a:pPr marL="491704" indent="-437069">
              <a:buSzPts val="2800"/>
              <a:buChar char="□"/>
            </a:pPr>
            <a:r>
              <a:rPr lang="en-US" sz="2581" dirty="0">
                <a:sym typeface="Wingdings" pitchFamily="2" charset="2"/>
              </a:rPr>
              <a:t> To 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ensure</a:t>
            </a:r>
            <a:r>
              <a:rPr lang="en-US" sz="2581" dirty="0">
                <a:sym typeface="Wingdings" pitchFamily="2" charset="2"/>
              </a:rPr>
              <a:t> descent,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581" dirty="0">
                <a:sym typeface="Wingdings" pitchFamily="2" charset="2"/>
              </a:rPr>
              <a:t>take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 small </a:t>
            </a:r>
            <a:r>
              <a:rPr lang="en-US" sz="2581" dirty="0">
                <a:sym typeface="Wingdings" pitchFamily="2" charset="2"/>
              </a:rPr>
              <a:t>steps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581" dirty="0">
                <a:sym typeface="Wingdings" pitchFamily="2" charset="2"/>
              </a:rPr>
              <a:t>determined by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 smoothness </a:t>
            </a:r>
          </a:p>
          <a:p>
            <a:pPr marL="491704" indent="-437069">
              <a:buSzPts val="2800"/>
              <a:buChar char="□"/>
            </a:pPr>
            <a:endParaRPr lang="en-US" sz="2581" dirty="0">
              <a:sym typeface="Wingdings" pitchFamily="2" charset="2"/>
            </a:endParaRPr>
          </a:p>
          <a:p>
            <a:pPr marL="54635">
              <a:buSzPts val="2800"/>
            </a:pPr>
            <a:endParaRPr lang="en-US" sz="2581" dirty="0">
              <a:sym typeface="Wingdings" pitchFamily="2" charset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1A464-0C9E-E349-83B5-FBB90D4E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24AAB-CF23-1043-9CB7-47054AAA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0498" y="6623966"/>
            <a:ext cx="3319122" cy="392695"/>
          </a:xfrm>
        </p:spPr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1BEC3FB-43A0-1348-AA3C-792562B2E8B6}"/>
              </a:ext>
            </a:extLst>
          </p:cNvPr>
          <p:cNvSpPr/>
          <p:nvPr/>
        </p:nvSpPr>
        <p:spPr>
          <a:xfrm>
            <a:off x="4689568" y="5459515"/>
            <a:ext cx="3114152" cy="1088875"/>
          </a:xfrm>
          <a:prstGeom prst="wedgeRoundRectCallout">
            <a:avLst>
              <a:gd name="adj1" fmla="val 39007"/>
              <a:gd name="adj2" fmla="val -1236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81" dirty="0">
                <a:solidFill>
                  <a:schemeClr val="tx1"/>
                </a:solidFill>
              </a:rPr>
              <a:t>Can be assumed via gaussian smoothening</a:t>
            </a:r>
            <a:br>
              <a:rPr lang="en-US" sz="2581" dirty="0">
                <a:solidFill>
                  <a:schemeClr val="tx1"/>
                </a:solidFill>
              </a:rPr>
            </a:br>
            <a:r>
              <a:rPr lang="en-US" sz="2581" dirty="0">
                <a:solidFill>
                  <a:schemeClr val="tx1"/>
                </a:solidFill>
              </a:rPr>
              <a:t>of f.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13B924-8AAC-B24B-8E30-CDFD9F9C97F8}"/>
                  </a:ext>
                </a:extLst>
              </p:cNvPr>
              <p:cNvSpPr/>
              <p:nvPr/>
            </p:nvSpPr>
            <p:spPr>
              <a:xfrm>
                <a:off x="7333456" y="4148989"/>
                <a:ext cx="1761188" cy="42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</m:ctrlPr>
                        </m:sSupPr>
                        <m:e>
                          <m:r>
                            <a:rPr lang="en-US" altLang="en-US" sz="2151">
                              <a:solidFill>
                                <a:srgbClr val="0432FF"/>
                              </a:solidFill>
                              <a:latin typeface="Cambria Math" charset="0"/>
                              <a:ea typeface="MS PGothic" charset="-128"/>
                            </a:rPr>
                            <m:t>𝛻</m:t>
                          </m:r>
                        </m:e>
                        <m:sup>
                          <m:r>
                            <a:rPr lang="en-US" altLang="en-US" sz="2151" i="1">
                              <a:solidFill>
                                <a:srgbClr val="0432FF"/>
                              </a:solidFill>
                              <a:latin typeface="Cambria Math" charset="0"/>
                              <a:ea typeface="MS PGothic" charset="-128"/>
                            </a:rPr>
                            <m:t>2</m:t>
                          </m:r>
                        </m:sup>
                      </m:sSup>
                      <m:r>
                        <a:rPr lang="en-US" altLang="en-US" sz="2151" i="1" smtClean="0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𝑓</m:t>
                      </m:r>
                      <m:d>
                        <m:dPr>
                          <m:ctrlP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</m:ctrlPr>
                        </m:dPr>
                        <m:e>
                          <m: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  <m:t>𝛉</m:t>
                          </m:r>
                        </m:e>
                      </m:d>
                      <m:r>
                        <a:rPr lang="en-US" altLang="en-US" sz="2151" i="1" smtClean="0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≼</m:t>
                      </m:r>
                      <m:r>
                        <a:rPr lang="en-US" altLang="en-US" sz="2151" i="1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𝛃</m:t>
                      </m:r>
                      <m:r>
                        <a:rPr lang="en-US" altLang="en-US" sz="2151" i="1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𝐼</m:t>
                      </m:r>
                    </m:oMath>
                  </m:oMathPara>
                </a14:m>
                <a:endParaRPr lang="en-US" altLang="en-US" sz="1721" dirty="0">
                  <a:ea typeface="MS PGothic" charset="-128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13B924-8AAC-B24B-8E30-CDFD9F9C9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456" y="4148989"/>
                <a:ext cx="1761188" cy="423321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971925-6437-DF42-AD31-B65595470595}"/>
                  </a:ext>
                </a:extLst>
              </p:cNvPr>
              <p:cNvSpPr txBox="1"/>
              <p:nvPr/>
            </p:nvSpPr>
            <p:spPr>
              <a:xfrm>
                <a:off x="3745832" y="1133436"/>
                <a:ext cx="25480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𝛉</a:t>
                </a:r>
                <a:r>
                  <a:rPr lang="en-US" sz="2400" baseline="-25000" dirty="0">
                    <a:ea typeface="Cambria Math" panose="02040503050406030204" pitchFamily="18" charset="0"/>
                  </a:rPr>
                  <a:t>t+1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m:rPr>
                        <m:sty m:val="p"/>
                      </m:rPr>
                      <a:rPr lang="en-US" sz="24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400" dirty="0"/>
                  <a:t> - 𝜂 ∇f(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m:rPr>
                        <m:sty m:val="p"/>
                      </m:rPr>
                      <a:rPr lang="en-US" sz="2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971925-6437-DF42-AD31-B65595470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32" y="1133436"/>
                <a:ext cx="2548005" cy="461665"/>
              </a:xfrm>
              <a:prstGeom prst="rect">
                <a:avLst/>
              </a:prstGeom>
              <a:blipFill>
                <a:blip r:embed="rId5"/>
                <a:stretch>
                  <a:fillRect l="-3465"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23581D8-A6E0-D141-B77F-9827C61DF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38" y="426152"/>
            <a:ext cx="1239833" cy="12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2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7"/>
            <a:ext cx="10412784" cy="84633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Gradient descent in </a:t>
            </a:r>
            <a:r>
              <a:rPr lang="en-US" sz="4000" dirty="0">
                <a:solidFill>
                  <a:srgbClr val="C00000"/>
                </a:solidFill>
              </a:rPr>
              <a:t>unknown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 landscape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(contd.)</a:t>
            </a:r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C34048-19BF-E642-A235-2A3C90CA5970}"/>
              </a:ext>
            </a:extLst>
          </p:cNvPr>
          <p:cNvGrpSpPr/>
          <p:nvPr/>
        </p:nvGrpSpPr>
        <p:grpSpPr>
          <a:xfrm>
            <a:off x="225659" y="1518769"/>
            <a:ext cx="2969628" cy="2630220"/>
            <a:chOff x="755576" y="1700807"/>
            <a:chExt cx="6264696" cy="3387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E83EF9-9F1C-F94F-B437-E866A411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700807"/>
              <a:ext cx="6048672" cy="33872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3209DB-CB63-4641-999B-99635C8A0EBA}"/>
                </a:ext>
              </a:extLst>
            </p:cNvPr>
            <p:cNvSpPr/>
            <p:nvPr/>
          </p:nvSpPr>
          <p:spPr>
            <a:xfrm>
              <a:off x="3131840" y="4581128"/>
              <a:ext cx="3888432" cy="50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FB1E74-22A5-8145-BA0C-44713FBBBEA1}"/>
              </a:ext>
            </a:extLst>
          </p:cNvPr>
          <p:cNvSpPr/>
          <p:nvPr/>
        </p:nvSpPr>
        <p:spPr>
          <a:xfrm>
            <a:off x="3307280" y="1577929"/>
            <a:ext cx="6539335" cy="207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1704" indent="-437069">
              <a:buSzPts val="2800"/>
              <a:buChar char="□"/>
            </a:pP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Smoothness</a:t>
            </a:r>
            <a:r>
              <a:rPr lang="en-US" sz="2581" dirty="0">
                <a:sym typeface="Wingdings" pitchFamily="2" charset="2"/>
              </a:rPr>
              <a:t> </a:t>
            </a:r>
            <a:br>
              <a:rPr lang="en-US" sz="2581" dirty="0">
                <a:sym typeface="Wingdings" pitchFamily="2" charset="2"/>
              </a:rPr>
            </a:br>
            <a:endParaRPr lang="en-US" sz="2581" dirty="0">
              <a:sym typeface="Wingdings" pitchFamily="2" charset="2"/>
            </a:endParaRPr>
          </a:p>
          <a:p>
            <a:pPr marL="54635">
              <a:buSzPts val="2800"/>
            </a:pPr>
            <a:r>
              <a:rPr lang="en-US" sz="2581" dirty="0">
                <a:sym typeface="Wingdings" pitchFamily="2" charset="2"/>
              </a:rPr>
              <a:t>CLAIM:  𝜂 =</a:t>
            </a:r>
            <a:r>
              <a:rPr lang="en-US" sz="2581" dirty="0"/>
              <a:t> 1/2</a:t>
            </a:r>
            <a:r>
              <a:rPr lang="en-US" sz="2581" dirty="0">
                <a:sym typeface="Wingdings" pitchFamily="2" charset="2"/>
              </a:rPr>
              <a:t>𝛽</a:t>
            </a:r>
            <a:r>
              <a:rPr lang="en-US" sz="2581" dirty="0"/>
              <a:t> </a:t>
            </a:r>
            <a:r>
              <a:rPr lang="en-US" sz="2581" b="1" dirty="0"/>
              <a:t>⇒ 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 achieve</a:t>
            </a:r>
            <a:r>
              <a:rPr lang="en-US" sz="2581" dirty="0">
                <a:sym typeface="Wingdings" pitchFamily="2" charset="2"/>
              </a:rPr>
              <a:t>|</a:t>
            </a:r>
            <a:r>
              <a:rPr lang="en-US" sz="2581" dirty="0"/>
              <a:t>∇f| &lt; 𝜺</a:t>
            </a:r>
            <a:r>
              <a:rPr lang="en-US" sz="2581" dirty="0">
                <a:sym typeface="Wingdings" pitchFamily="2" charset="2"/>
              </a:rPr>
              <a:t>   </a:t>
            </a:r>
            <a:br>
              <a:rPr lang="en-US" sz="2581" dirty="0">
                <a:sym typeface="Wingdings" pitchFamily="2" charset="2"/>
              </a:rPr>
            </a:br>
            <a:r>
              <a:rPr lang="en-US" sz="2581" dirty="0">
                <a:sym typeface="Wingdings" pitchFamily="2" charset="2"/>
              </a:rPr>
              <a:t> in  #steps proportional to 𝛽/</a:t>
            </a:r>
            <a:r>
              <a:rPr lang="en-US" sz="2581" dirty="0"/>
              <a:t>𝜺</a:t>
            </a:r>
            <a:r>
              <a:rPr lang="en-US" sz="2581" baseline="30000" dirty="0"/>
              <a:t>2</a:t>
            </a:r>
            <a:r>
              <a:rPr lang="en-US" sz="2581" dirty="0">
                <a:sym typeface="Wingdings" pitchFamily="2" charset="2"/>
              </a:rPr>
              <a:t>.</a:t>
            </a:r>
            <a:br>
              <a:rPr lang="en-US" sz="2581" dirty="0">
                <a:solidFill>
                  <a:srgbClr val="C00000"/>
                </a:solidFill>
                <a:sym typeface="Wingdings" pitchFamily="2" charset="2"/>
              </a:rPr>
            </a:br>
            <a:endParaRPr lang="en-US" sz="2581" dirty="0">
              <a:sym typeface="Wingdings" pitchFamily="2" charset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1A464-0C9E-E349-83B5-FBB90D4E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24AAB-CF23-1043-9CB7-47054AAA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0498" y="6623966"/>
            <a:ext cx="3319122" cy="392695"/>
          </a:xfrm>
        </p:spPr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9" name="Explosion 2 8">
            <a:extLst>
              <a:ext uri="{FF2B5EF4-FFF2-40B4-BE49-F238E27FC236}">
                <a16:creationId xmlns:a16="http://schemas.microsoft.com/office/drawing/2014/main" id="{B5C2FC0A-AD15-5C43-A16D-29E0100B17BD}"/>
              </a:ext>
            </a:extLst>
          </p:cNvPr>
          <p:cNvSpPr/>
          <p:nvPr/>
        </p:nvSpPr>
        <p:spPr>
          <a:xfrm>
            <a:off x="440915" y="5181906"/>
            <a:ext cx="9405700" cy="1626694"/>
          </a:xfrm>
          <a:prstGeom prst="irregularSeal2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solidFill>
                  <a:schemeClr val="tx1"/>
                </a:solidFill>
              </a:rPr>
              <a:t>But critical point (</a:t>
            </a:r>
            <a:r>
              <a:rPr lang="en-US" sz="2400" dirty="0">
                <a:solidFill>
                  <a:srgbClr val="C00000"/>
                </a:solidFill>
              </a:rPr>
              <a:t>∇f =0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581" dirty="0">
                <a:solidFill>
                  <a:schemeClr val="tx1"/>
                </a:solidFill>
              </a:rPr>
              <a:t> is a weak solution concept.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13B924-8AAC-B24B-8E30-CDFD9F9C97F8}"/>
                  </a:ext>
                </a:extLst>
              </p:cNvPr>
              <p:cNvSpPr/>
              <p:nvPr/>
            </p:nvSpPr>
            <p:spPr>
              <a:xfrm>
                <a:off x="5583360" y="1611091"/>
                <a:ext cx="2740174" cy="42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151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MS PGothic" charset="-128"/>
                        </a:rPr>
                        <m:t>−</m:t>
                      </m:r>
                      <m:r>
                        <a:rPr lang="en-US" altLang="en-US" sz="2151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MS PGothic" charset="-128"/>
                        </a:rPr>
                        <m:t>𝜷</m:t>
                      </m:r>
                      <m:r>
                        <a:rPr lang="en-US" altLang="en-US" sz="2151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MS PGothic" charset="-128"/>
                        </a:rPr>
                        <m:t>𝐼</m:t>
                      </m:r>
                      <m:r>
                        <a:rPr lang="en-US" altLang="en-US" sz="2151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MS PGothic" charset="-128"/>
                        </a:rPr>
                        <m:t> </m:t>
                      </m:r>
                      <m:sSup>
                        <m:sSupPr>
                          <m:ctrlP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</m:ctrlPr>
                        </m:sSupPr>
                        <m:e>
                          <m:r>
                            <a:rPr lang="en-US" altLang="en-US" sz="2151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  <m:t>≼</m:t>
                          </m:r>
                          <m:r>
                            <a:rPr lang="en-US" altLang="en-US" sz="2151">
                              <a:solidFill>
                                <a:srgbClr val="0432FF"/>
                              </a:solidFill>
                              <a:latin typeface="Cambria Math" charset="0"/>
                              <a:ea typeface="MS PGothic" charset="-128"/>
                            </a:rPr>
                            <m:t>𝛻</m:t>
                          </m:r>
                        </m:e>
                        <m:sup>
                          <m:r>
                            <a:rPr lang="en-US" altLang="en-US" sz="2151" i="1">
                              <a:solidFill>
                                <a:srgbClr val="0432FF"/>
                              </a:solidFill>
                              <a:latin typeface="Cambria Math" charset="0"/>
                              <a:ea typeface="MS PGothic" charset="-128"/>
                            </a:rPr>
                            <m:t>2</m:t>
                          </m:r>
                        </m:sup>
                      </m:sSup>
                      <m:r>
                        <a:rPr lang="en-US" altLang="en-US" sz="2151" i="1" smtClean="0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𝑓</m:t>
                      </m:r>
                      <m:d>
                        <m:dPr>
                          <m:ctrlP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</m:ctrlPr>
                        </m:dPr>
                        <m:e>
                          <m: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  <m:t>𝛉</m:t>
                          </m:r>
                        </m:e>
                      </m:d>
                      <m:r>
                        <a:rPr lang="en-US" altLang="en-US" sz="2151" i="1" smtClean="0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≼</m:t>
                      </m:r>
                      <m:r>
                        <a:rPr lang="en-US" altLang="en-US" sz="2151" i="1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𝛃</m:t>
                      </m:r>
                      <m:r>
                        <a:rPr lang="en-US" altLang="en-US" sz="2151" i="1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𝐼</m:t>
                      </m:r>
                    </m:oMath>
                  </m:oMathPara>
                </a14:m>
                <a:endParaRPr lang="en-US" altLang="en-US" sz="1721" dirty="0">
                  <a:ea typeface="MS PGothic" charset="-128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13B924-8AAC-B24B-8E30-CDFD9F9C9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60" y="1611091"/>
                <a:ext cx="2740174" cy="423321"/>
              </a:xfrm>
              <a:prstGeom prst="rect">
                <a:avLst/>
              </a:prstGeom>
              <a:blipFill>
                <a:blip r:embed="rId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971925-6437-DF42-AD31-B65595470595}"/>
                  </a:ext>
                </a:extLst>
              </p:cNvPr>
              <p:cNvSpPr txBox="1"/>
              <p:nvPr/>
            </p:nvSpPr>
            <p:spPr>
              <a:xfrm>
                <a:off x="3851615" y="1057104"/>
                <a:ext cx="25480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𝛉</a:t>
                </a:r>
                <a:r>
                  <a:rPr lang="en-US" sz="2400" baseline="-25000" dirty="0">
                    <a:ea typeface="Cambria Math" panose="02040503050406030204" pitchFamily="18" charset="0"/>
                  </a:rPr>
                  <a:t>t+1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m:rPr>
                        <m:sty m:val="p"/>
                      </m:rPr>
                      <a:rPr lang="en-US" sz="24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400" dirty="0"/>
                  <a:t> - 𝜂 ∇f(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m:rPr>
                        <m:sty m:val="p"/>
                      </m:rPr>
                      <a:rPr lang="en-US" sz="2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971925-6437-DF42-AD31-B65595470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615" y="1057104"/>
                <a:ext cx="2548005" cy="461665"/>
              </a:xfrm>
              <a:prstGeom prst="rect">
                <a:avLst/>
              </a:prstGeom>
              <a:blipFill>
                <a:blip r:embed="rId5"/>
                <a:stretch>
                  <a:fillRect l="-3465"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A7016B-992E-1542-9D9E-6D97325702DF}"/>
                  </a:ext>
                </a:extLst>
              </p:cNvPr>
              <p:cNvSpPr/>
              <p:nvPr/>
            </p:nvSpPr>
            <p:spPr>
              <a:xfrm>
                <a:off x="3318545" y="3377960"/>
                <a:ext cx="7087533" cy="1298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"/>
                                </a:rPr>
                                <m:t>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  <a:ea typeface=""/>
                        </a:rPr>
                        <m:t>−</m:t>
                      </m:r>
                      <m:r>
                        <a:rPr lang="en-US" sz="2000" i="1">
                          <a:latin typeface="Cambria Math" charset="0"/>
                          <a:ea typeface="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"/>
                                </a:rPr>
                                <m:t>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  <a:ea typeface=""/>
                        </a:rPr>
                        <m:t>≥</m:t>
                      </m:r>
                      <m:r>
                        <a:rPr lang="en-US" sz="2000">
                          <a:latin typeface="Cambria Math" charset="0"/>
                          <a:ea typeface=""/>
                        </a:rPr>
                        <m:t>−</m:t>
                      </m:r>
                      <m:r>
                        <a:rPr lang="en-US" sz="2000">
                          <a:latin typeface="Cambria Math" charset="0"/>
                          <a:ea typeface=""/>
                        </a:rPr>
                        <m:t>𝛻</m:t>
                      </m:r>
                      <m:r>
                        <a:rPr lang="en-US" sz="2000" i="1">
                          <a:latin typeface="Cambria Math" charset="0"/>
                          <a:ea typeface="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"/>
                                </a:rPr>
                                <m:t>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"/>
                                </a:rPr>
                                <m:t>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"/>
                                </a:rPr>
                                <m:t>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  <a:ea typeface="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1</m:t>
                          </m:r>
                        </m:num>
                        <m:den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  <a:ea typeface=""/>
                        </a:rPr>
                        <m:t>𝛽</m:t>
                      </m:r>
                      <m:r>
                        <m:rPr>
                          <m:lit/>
                        </m:rPr>
                        <a:rPr lang="en-US" sz="2000" i="1">
                          <a:latin typeface="Cambria Math" charset="0"/>
                          <a:ea typeface="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"/>
                            </a:rPr>
                            <m:t>𝛳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"/>
                            </a:rPr>
                            <m:t>𝛳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+1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charset="0"/>
                          <a:ea typeface="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2000">
                          <a:latin typeface="Cambria Math" charset="0"/>
                          <a:ea typeface="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  <a:ea typeface=""/>
                        </a:rPr>
                        <m:t>𝜂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charset="0"/>
                                      <a:ea typeface="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charset="0"/>
                          <a:ea typeface="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1</m:t>
                          </m:r>
                        </m:num>
                        <m:den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  <a:ea typeface=""/>
                        </a:rPr>
                        <m:t>𝛽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𝜂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charset="0"/>
                                      <a:ea typeface="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charset="0"/>
                          <a:ea typeface="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"/>
                        </a:rPr>
                        <m:t> </m:t>
                      </m:r>
                      <m:r>
                        <a:rPr lang="en-US" sz="2000">
                          <a:latin typeface="Cambria Math" charset="0"/>
                          <a:ea typeface="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1</m:t>
                          </m:r>
                        </m:num>
                        <m:den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2</m:t>
                          </m:r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𝛽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charset="0"/>
                                      <a:ea typeface="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A7016B-992E-1542-9D9E-6D9732570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545" y="3377960"/>
                <a:ext cx="7087533" cy="1298561"/>
              </a:xfrm>
              <a:prstGeom prst="rect">
                <a:avLst/>
              </a:prstGeom>
              <a:blipFill>
                <a:blip r:embed="rId6"/>
                <a:stretch>
                  <a:fillRect t="-66019" r="-3757" b="-58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BB7B339-FF70-5E43-81C1-02AD84BC38F8}"/>
              </a:ext>
            </a:extLst>
          </p:cNvPr>
          <p:cNvSpPr txBox="1"/>
          <p:nvPr/>
        </p:nvSpPr>
        <p:spPr>
          <a:xfrm>
            <a:off x="3104151" y="3524192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Pf</a:t>
            </a:r>
            <a:r>
              <a:rPr lang="en-US" sz="2400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C1FFD1-0A01-FF41-9C05-A6FAE0DCA408}"/>
              </a:ext>
            </a:extLst>
          </p:cNvPr>
          <p:cNvSpPr txBox="1"/>
          <p:nvPr/>
        </p:nvSpPr>
        <p:spPr>
          <a:xfrm>
            <a:off x="3799904" y="4720241"/>
            <a:ext cx="555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➜ </a:t>
            </a:r>
            <a:r>
              <a:rPr lang="en-US" sz="2400" dirty="0"/>
              <a:t>update reduces function value by 𝜺</a:t>
            </a:r>
            <a:r>
              <a:rPr lang="en-US" sz="2400" baseline="30000" dirty="0"/>
              <a:t>2</a:t>
            </a:r>
            <a:r>
              <a:rPr lang="en-US" sz="2400" dirty="0"/>
              <a:t>/2β </a:t>
            </a:r>
            <a:endParaRPr lang="en-US" sz="2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E34A24-832D-864E-9A2A-0271ED3A3F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33" y="795181"/>
            <a:ext cx="1040596" cy="10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6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Evading saddle points..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D979B-797D-D444-9221-707255DF2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8" y="837567"/>
            <a:ext cx="4200359" cy="2348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0435D3-0CE3-E449-A099-92E93160EF05}"/>
              </a:ext>
            </a:extLst>
          </p:cNvPr>
          <p:cNvSpPr/>
          <p:nvPr/>
        </p:nvSpPr>
        <p:spPr>
          <a:xfrm>
            <a:off x="23768" y="3252304"/>
            <a:ext cx="5111681" cy="34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81" dirty="0">
              <a:solidFill>
                <a:schemeClr val="tx1"/>
              </a:solidFill>
            </a:endParaRPr>
          </a:p>
          <a:p>
            <a:pPr algn="ctr"/>
            <a:r>
              <a:rPr lang="en-US" sz="2581" dirty="0">
                <a:solidFill>
                  <a:schemeClr val="tx1"/>
                </a:solidFill>
              </a:rPr>
              <a:t>Min in n-1 dimensions, max in one  </a:t>
            </a:r>
          </a:p>
          <a:p>
            <a:pPr algn="ctr"/>
            <a:endParaRPr lang="en-US" sz="258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4FE95-1852-F442-8B35-E061E552ABB1}"/>
              </a:ext>
            </a:extLst>
          </p:cNvPr>
          <p:cNvSpPr txBox="1"/>
          <p:nvPr/>
        </p:nvSpPr>
        <p:spPr>
          <a:xfrm>
            <a:off x="5438587" y="1235160"/>
            <a:ext cx="4491172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[Ge,  Huang, </a:t>
            </a:r>
            <a:r>
              <a:rPr lang="en-US" sz="2000" dirty="0" err="1"/>
              <a:t>Jin</a:t>
            </a:r>
            <a:r>
              <a:rPr lang="en-US" sz="2000" dirty="0"/>
              <a:t>, Yuan’15 ] </a:t>
            </a:r>
            <a:r>
              <a:rPr lang="en-US" sz="2581" dirty="0"/>
              <a:t> </a:t>
            </a:r>
            <a:r>
              <a:rPr lang="en-US" sz="2400" dirty="0"/>
              <a:t>Add noise to gradient </a:t>
            </a:r>
            <a:r>
              <a:rPr lang="en-US" sz="2400" dirty="0">
                <a:solidFill>
                  <a:srgbClr val="C00000"/>
                </a:solidFill>
              </a:rPr>
              <a:t>(“perturbed GD”)</a:t>
            </a:r>
            <a:endParaRPr lang="en-US" sz="2581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501DB7-1E19-5B42-9ACA-2994423B3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9" y="4255653"/>
            <a:ext cx="3520355" cy="16675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B0C712-D47C-D543-8727-17D2F313945B}"/>
              </a:ext>
            </a:extLst>
          </p:cNvPr>
          <p:cNvSpPr txBox="1"/>
          <p:nvPr/>
        </p:nvSpPr>
        <p:spPr>
          <a:xfrm>
            <a:off x="5438587" y="2576456"/>
            <a:ext cx="46198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 of </a:t>
            </a:r>
            <a:r>
              <a:rPr lang="en-US" sz="2400" dirty="0">
                <a:solidFill>
                  <a:srgbClr val="C00000"/>
                </a:solidFill>
              </a:rPr>
              <a:t>random walk</a:t>
            </a:r>
          </a:p>
          <a:p>
            <a:pPr marL="368777" indent="-368777">
              <a:buFont typeface="Wingdings" pitchFamily="2" charset="2"/>
              <a:buChar char="è"/>
            </a:pPr>
            <a:r>
              <a:rPr lang="en-US" sz="2400" dirty="0">
                <a:sym typeface="Wingdings" pitchFamily="2" charset="2"/>
              </a:rPr>
              <a:t>Within poly(d/</a:t>
            </a:r>
            <a:r>
              <a:rPr lang="en-US" sz="2400" dirty="0">
                <a:latin typeface="Symbol" pitchFamily="2" charset="2"/>
                <a:sym typeface="Wingdings" pitchFamily="2" charset="2"/>
              </a:rPr>
              <a:t>e</a:t>
            </a:r>
            <a:r>
              <a:rPr lang="en-US" sz="2400" dirty="0">
                <a:sym typeface="Wingdings" pitchFamily="2" charset="2"/>
              </a:rPr>
              <a:t>) time 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“escape” </a:t>
            </a:r>
            <a:r>
              <a:rPr lang="en-US" sz="2400" dirty="0">
                <a:sym typeface="Wingdings" pitchFamily="2" charset="2"/>
              </a:rPr>
              <a:t>all saddle points and achieve 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“</a:t>
            </a:r>
            <a:r>
              <a:rPr lang="en-US" sz="2400" dirty="0" err="1">
                <a:sym typeface="Wingdings" pitchFamily="2" charset="2"/>
              </a:rPr>
              <a:t>Approx</a:t>
            </a:r>
            <a:r>
              <a:rPr lang="en-US" sz="2400" dirty="0">
                <a:sym typeface="Wingdings" pitchFamily="2" charset="2"/>
              </a:rPr>
              <a:t> 2</a:t>
            </a:r>
            <a:r>
              <a:rPr lang="en-US" sz="2400" baseline="30000" dirty="0">
                <a:sym typeface="Wingdings" pitchFamily="2" charset="2"/>
              </a:rPr>
              <a:t>nd</a:t>
            </a:r>
            <a:r>
              <a:rPr lang="en-US" sz="2400" dirty="0">
                <a:sym typeface="Wingdings" pitchFamily="2" charset="2"/>
              </a:rPr>
              <a:t> order minimum”</a:t>
            </a:r>
            <a:br>
              <a:rPr lang="en-US" sz="2400" dirty="0">
                <a:sym typeface="Wingdings" pitchFamily="2" charset="2"/>
              </a:rPr>
            </a:br>
            <a:endParaRPr lang="en-US" sz="2400" dirty="0">
              <a:sym typeface="Wingdings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7D3B3-9C6D-B148-9594-271C6F747B83}"/>
              </a:ext>
            </a:extLst>
          </p:cNvPr>
          <p:cNvSpPr txBox="1"/>
          <p:nvPr/>
        </p:nvSpPr>
        <p:spPr>
          <a:xfrm>
            <a:off x="5753287" y="2117914"/>
            <a:ext cx="3922099" cy="402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13" dirty="0"/>
              <a:t>(Runtime improvements: </a:t>
            </a:r>
            <a:r>
              <a:rPr lang="en-US" sz="2013" dirty="0" err="1"/>
              <a:t>Jin</a:t>
            </a:r>
            <a:r>
              <a:rPr lang="en-US" sz="2013" dirty="0"/>
              <a:t> et al’17]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229AC-31A7-494E-A8EA-648F30ED0398}"/>
              </a:ext>
            </a:extLst>
          </p:cNvPr>
          <p:cNvSpPr txBox="1"/>
          <p:nvPr/>
        </p:nvSpPr>
        <p:spPr>
          <a:xfrm>
            <a:off x="773225" y="6370560"/>
            <a:ext cx="999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[NB: perturbed GD with large noise = “Langevin dynamics” in stat. physics)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C5682C-A8E2-B742-BB5B-9ED520D2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17DC-8FD1-F746-9D01-FEBCD6B0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9476BF-928D-F141-9344-50B50B16D68D}"/>
              </a:ext>
            </a:extLst>
          </p:cNvPr>
          <p:cNvGrpSpPr/>
          <p:nvPr/>
        </p:nvGrpSpPr>
        <p:grpSpPr>
          <a:xfrm>
            <a:off x="5753287" y="4342193"/>
            <a:ext cx="3294637" cy="435033"/>
            <a:chOff x="5066844" y="4685953"/>
            <a:chExt cx="3063334" cy="4044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81B4CC5-4A95-4048-8CD9-31E5A136E82E}"/>
                    </a:ext>
                  </a:extLst>
                </p:cNvPr>
                <p:cNvSpPr/>
                <p:nvPr/>
              </p:nvSpPr>
              <p:spPr>
                <a:xfrm>
                  <a:off x="6470816" y="4685953"/>
                  <a:ext cx="1659362" cy="3969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15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51">
                                <a:latin typeface="Cambria Math" charset="0"/>
                              </a:rPr>
                              <m:t>𝛻</m:t>
                            </m:r>
                          </m:e>
                          <m:sup>
                            <m:r>
                              <a:rPr lang="en-US" sz="2151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151" i="1">
                            <a:latin typeface="Cambria Math" charset="0"/>
                          </a:rPr>
                          <m:t>𝑓</m:t>
                        </m:r>
                        <m:r>
                          <a:rPr lang="en-US" sz="2151" i="1">
                            <a:latin typeface="Cambria Math" charset="0"/>
                          </a:rPr>
                          <m:t>≽−</m:t>
                        </m:r>
                        <m:rad>
                          <m:radPr>
                            <m:degHide m:val="on"/>
                            <m:ctrlPr>
                              <a:rPr lang="en-US" sz="215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151" i="1">
                                <a:latin typeface="Cambria Math" charset="0"/>
                              </a:rPr>
                              <m:t>𝜖</m:t>
                            </m:r>
                          </m:e>
                        </m:rad>
                        <m:r>
                          <a:rPr lang="en-US" sz="2151" i="1">
                            <a:latin typeface="Cambria Math" charset="0"/>
                          </a:rPr>
                          <m:t> </m:t>
                        </m:r>
                        <m:r>
                          <a:rPr lang="en-US" sz="2151" i="1">
                            <a:latin typeface="Cambria Math" charset="0"/>
                          </a:rPr>
                          <m:t>𝐼</m:t>
                        </m:r>
                      </m:oMath>
                    </m:oMathPara>
                  </a14:m>
                  <a:endParaRPr lang="en-US" sz="2151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81B4CC5-4A95-4048-8CD9-31E5A136E8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816" y="4685953"/>
                  <a:ext cx="1659362" cy="396940"/>
                </a:xfrm>
                <a:prstGeom prst="rect">
                  <a:avLst/>
                </a:prstGeom>
                <a:blipFill>
                  <a:blip r:embed="rId5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25CE2D3-DD62-5241-8A85-6AD96EA3B694}"/>
                    </a:ext>
                  </a:extLst>
                </p:cNvPr>
                <p:cNvSpPr/>
                <p:nvPr/>
              </p:nvSpPr>
              <p:spPr>
                <a:xfrm>
                  <a:off x="5066844" y="4696843"/>
                  <a:ext cx="1445867" cy="3936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lit/>
                          </m:rPr>
                          <a:rPr lang="en-US" sz="2151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15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5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151">
                                <a:latin typeface="Cambria Math" charset="0"/>
                              </a:rPr>
                              <m:t>𝛻</m:t>
                            </m:r>
                            <m:r>
                              <a:rPr lang="en-US" sz="2151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2151" i="1">
                            <a:latin typeface="Cambria Math" charset="0"/>
                          </a:rPr>
                          <m:t>|≤</m:t>
                        </m:r>
                        <m:r>
                          <a:rPr lang="en-US" sz="2151" i="1">
                            <a:latin typeface="Cambria Math" charset="0"/>
                          </a:rPr>
                          <m:t>𝜖</m:t>
                        </m:r>
                        <m:r>
                          <a:rPr lang="en-US" sz="2151" i="1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151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25CE2D3-DD62-5241-8A85-6AD96EA3B6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844" y="4696843"/>
                  <a:ext cx="1445867" cy="393601"/>
                </a:xfrm>
                <a:prstGeom prst="rect">
                  <a:avLst/>
                </a:prstGeom>
                <a:blipFill>
                  <a:blip r:embed="rId6"/>
                  <a:stretch>
                    <a:fillRect r="-81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8BC3E7-66D1-B64E-BB10-D3F47A5F8276}"/>
              </a:ext>
            </a:extLst>
          </p:cNvPr>
          <p:cNvSpPr txBox="1"/>
          <p:nvPr/>
        </p:nvSpPr>
        <p:spPr>
          <a:xfrm>
            <a:off x="4281357" y="5350707"/>
            <a:ext cx="5361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(Analyses of probability flow out of “stuck region”)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B25BC6-F7C6-6F4E-A9EA-A776A719855B}"/>
              </a:ext>
            </a:extLst>
          </p:cNvPr>
          <p:cNvCxnSpPr/>
          <p:nvPr/>
        </p:nvCxnSpPr>
        <p:spPr>
          <a:xfrm flipH="1" flipV="1">
            <a:off x="3832224" y="5089421"/>
            <a:ext cx="449133" cy="349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AAB8EF3-8407-524A-9757-5178E9A80F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24" y="221096"/>
            <a:ext cx="1040596" cy="10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14FC1B-BEDE-894C-8D18-E7A0DA14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928AB-F903-804C-9F61-F6FD03E4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E8939-CF59-0941-8869-AE51A30533F9}"/>
              </a:ext>
            </a:extLst>
          </p:cNvPr>
          <p:cNvSpPr txBox="1"/>
          <p:nvPr/>
        </p:nvSpPr>
        <p:spPr>
          <a:xfrm>
            <a:off x="758505" y="377411"/>
            <a:ext cx="9150903" cy="10527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sz="3441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 order optimization for deep learning?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(Newton </a:t>
            </a:r>
            <a:br>
              <a:rPr lang="en-US" sz="2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							         method?)</a:t>
            </a:r>
            <a:endParaRPr lang="en-US" sz="344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94CF9-A0DD-CC4A-A840-28F1E12F6221}"/>
              </a:ext>
            </a:extLst>
          </p:cNvPr>
          <p:cNvSpPr txBox="1"/>
          <p:nvPr/>
        </p:nvSpPr>
        <p:spPr>
          <a:xfrm>
            <a:off x="4759186" y="3249358"/>
            <a:ext cx="1480085" cy="402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13" dirty="0"/>
              <a:t>[</a:t>
            </a:r>
            <a:r>
              <a:rPr lang="en-US" sz="2013" dirty="0">
                <a:solidFill>
                  <a:srgbClr val="C00000"/>
                </a:solidFill>
              </a:rPr>
              <a:t>Werbos’74]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B71A6-4159-5B4F-A562-0632BA6ABC17}"/>
              </a:ext>
            </a:extLst>
          </p:cNvPr>
          <p:cNvSpPr txBox="1"/>
          <p:nvPr/>
        </p:nvSpPr>
        <p:spPr>
          <a:xfrm>
            <a:off x="171677" y="6236556"/>
            <a:ext cx="9096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36C134-F76F-8345-BBC1-532CC043CAB5}"/>
                  </a:ext>
                </a:extLst>
              </p:cNvPr>
              <p:cNvSpPr/>
              <p:nvPr/>
            </p:nvSpPr>
            <p:spPr>
              <a:xfrm>
                <a:off x="2359231" y="1056219"/>
                <a:ext cx="4079835" cy="42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51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151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151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151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1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51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151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151" i="1">
                          <a:latin typeface="Cambria Math" charset="0"/>
                        </a:rPr>
                        <m:t> −</m:t>
                      </m:r>
                      <m:r>
                        <a:rPr lang="en-US" sz="2151" i="1">
                          <a:latin typeface="Cambria Math" charset="0"/>
                        </a:rPr>
                        <m:t>𝜂</m:t>
                      </m:r>
                      <m:r>
                        <a:rPr lang="en-US" sz="2151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15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15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51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151">
                                  <a:latin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sz="2151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151" i="1">
                              <a:latin typeface="Cambria Math" charset="0"/>
                            </a:rPr>
                            <m:t>𝑓</m:t>
                          </m:r>
                          <m:r>
                            <a:rPr lang="en-US" sz="215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151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151" i="1">
                              <a:latin typeface="Cambria Math" charset="0"/>
                            </a:rPr>
                            <m:t>)]</m:t>
                          </m:r>
                        </m:e>
                        <m:sup>
                          <m:r>
                            <a:rPr lang="en-US" sz="2151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151" i="1">
                          <a:latin typeface="Cambria Math" charset="0"/>
                        </a:rPr>
                        <m:t> </m:t>
                      </m:r>
                      <m:r>
                        <a:rPr lang="en-US" sz="2151">
                          <a:latin typeface="Cambria Math" charset="0"/>
                        </a:rPr>
                        <m:t>𝛻</m:t>
                      </m:r>
                      <m:r>
                        <a:rPr lang="en-US" sz="2151" i="1">
                          <a:latin typeface="Cambria Math" charset="0"/>
                        </a:rPr>
                        <m:t>𝑓</m:t>
                      </m:r>
                      <m:r>
                        <a:rPr lang="en-US" sz="2151" i="1">
                          <a:latin typeface="Cambria Math" charset="0"/>
                        </a:rPr>
                        <m:t>(</m:t>
                      </m:r>
                      <m:r>
                        <a:rPr lang="en-US" sz="2151" i="1">
                          <a:latin typeface="Cambria Math" charset="0"/>
                        </a:rPr>
                        <m:t>𝑥</m:t>
                      </m:r>
                      <m:r>
                        <a:rPr lang="en-US" sz="2151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15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36C134-F76F-8345-BBC1-532CC043C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231" y="1056219"/>
                <a:ext cx="4079835" cy="423321"/>
              </a:xfrm>
              <a:prstGeom prst="rect">
                <a:avLst/>
              </a:prstGeom>
              <a:blipFill>
                <a:blip r:embed="rId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E4CCB07-DF1B-E445-BD26-638A6C86E6BD}"/>
              </a:ext>
            </a:extLst>
          </p:cNvPr>
          <p:cNvSpPr txBox="1"/>
          <p:nvPr/>
        </p:nvSpPr>
        <p:spPr>
          <a:xfrm>
            <a:off x="868145" y="5623659"/>
            <a:ext cx="7387458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/>
              <a:t>But</a:t>
            </a:r>
            <a:r>
              <a:rPr lang="en-US" sz="2581" dirty="0">
                <a:solidFill>
                  <a:srgbClr val="C00000"/>
                </a:solidFill>
              </a:rPr>
              <a:t> </a:t>
            </a:r>
            <a:r>
              <a:rPr lang="en-US" sz="2581" dirty="0"/>
              <a:t>2</a:t>
            </a:r>
            <a:r>
              <a:rPr lang="en-US" sz="2581" baseline="30000" dirty="0"/>
              <a:t>nd</a:t>
            </a:r>
            <a:r>
              <a:rPr lang="en-US" sz="2581" dirty="0"/>
              <a:t> order </a:t>
            </a:r>
            <a:r>
              <a:rPr lang="en-US" sz="2581" dirty="0">
                <a:solidFill>
                  <a:srgbClr val="C00000"/>
                </a:solidFill>
              </a:rPr>
              <a:t>doesn’t</a:t>
            </a:r>
            <a:r>
              <a:rPr lang="en-US" sz="2581" dirty="0"/>
              <a:t> seem to find  </a:t>
            </a:r>
            <a:r>
              <a:rPr lang="en-US" sz="2581" dirty="0">
                <a:solidFill>
                  <a:srgbClr val="C00000"/>
                </a:solidFill>
              </a:rPr>
              <a:t>better quality </a:t>
            </a:r>
            <a:r>
              <a:rPr lang="en-US" sz="2581" dirty="0"/>
              <a:t>nets so far.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4997A8F-F031-7B4B-8787-FEF17032B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82" y="5573891"/>
            <a:ext cx="654965" cy="65496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88BA64F-1650-4343-A8DD-B08425D2F8B2}"/>
              </a:ext>
            </a:extLst>
          </p:cNvPr>
          <p:cNvGrpSpPr/>
          <p:nvPr/>
        </p:nvGrpSpPr>
        <p:grpSpPr>
          <a:xfrm>
            <a:off x="868145" y="1902452"/>
            <a:ext cx="4171623" cy="1611755"/>
            <a:chOff x="377502" y="3345153"/>
            <a:chExt cx="3878750" cy="14986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86E57A-A81A-9E49-A889-74099C4A62E1}"/>
                </a:ext>
              </a:extLst>
            </p:cNvPr>
            <p:cNvGrpSpPr/>
            <p:nvPr/>
          </p:nvGrpSpPr>
          <p:grpSpPr>
            <a:xfrm>
              <a:off x="1163464" y="3345153"/>
              <a:ext cx="1485900" cy="1498600"/>
              <a:chOff x="1657350" y="3717032"/>
              <a:chExt cx="1485900" cy="14986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7BF3EFF-07B1-404E-A5F6-36F0BBCCF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7350" y="3717032"/>
                <a:ext cx="1485900" cy="149860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00865-F566-8A4F-A17D-1D5895C43566}"/>
                  </a:ext>
                </a:extLst>
              </p:cNvPr>
              <p:cNvSpPr txBox="1"/>
              <p:nvPr/>
            </p:nvSpPr>
            <p:spPr>
              <a:xfrm>
                <a:off x="2079378" y="4173944"/>
                <a:ext cx="299881" cy="57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41" b="1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63A4F3-5864-9C43-A144-FC263002F16B}"/>
                </a:ext>
              </a:extLst>
            </p:cNvPr>
            <p:cNvSpPr txBox="1"/>
            <p:nvPr/>
          </p:nvSpPr>
          <p:spPr>
            <a:xfrm>
              <a:off x="377502" y="3837178"/>
              <a:ext cx="386328" cy="516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11" dirty="0"/>
                <a:t>𝛉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01B7DE-DAA4-DA42-9A4E-72B5C4CD6769}"/>
                </a:ext>
              </a:extLst>
            </p:cNvPr>
            <p:cNvSpPr txBox="1"/>
            <p:nvPr/>
          </p:nvSpPr>
          <p:spPr>
            <a:xfrm>
              <a:off x="3286489" y="3972353"/>
              <a:ext cx="969763" cy="48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∇</a:t>
              </a:r>
              <a:r>
                <a:rPr lang="en-US" sz="2800" b="1" dirty="0"/>
                <a:t>f</a:t>
              </a:r>
              <a:r>
                <a:rPr lang="en-US" sz="2800" dirty="0"/>
                <a:t>|</a:t>
              </a:r>
              <a:r>
                <a:rPr lang="en-US" sz="2800" baseline="-25000" dirty="0"/>
                <a:t>𝛉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CF45C9-26C7-D541-8E07-CC391BD31B37}"/>
                </a:ext>
              </a:extLst>
            </p:cNvPr>
            <p:cNvCxnSpPr>
              <a:cxnSpLocks/>
            </p:cNvCxnSpPr>
            <p:nvPr/>
          </p:nvCxnSpPr>
          <p:spPr>
            <a:xfrm>
              <a:off x="759396" y="4054721"/>
              <a:ext cx="55448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E05DDC-F6FA-194D-B7C6-1D13B03DD4FB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64" y="4094452"/>
              <a:ext cx="55448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09C7601-C4A9-1145-8F17-9D97C891B81C}"/>
              </a:ext>
            </a:extLst>
          </p:cNvPr>
          <p:cNvSpPr txBox="1"/>
          <p:nvPr/>
        </p:nvSpPr>
        <p:spPr>
          <a:xfrm>
            <a:off x="3991827" y="1935277"/>
            <a:ext cx="72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f(𝛉</a:t>
            </a:r>
            <a:r>
              <a:rPr lang="en-US" sz="3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2D267-A7F4-E34E-94F8-2772D31E959F}"/>
              </a:ext>
            </a:extLst>
          </p:cNvPr>
          <p:cNvSpPr txBox="1"/>
          <p:nvPr/>
        </p:nvSpPr>
        <p:spPr>
          <a:xfrm>
            <a:off x="3908470" y="3113135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∇</a:t>
            </a:r>
            <a:r>
              <a:rPr lang="en-US" sz="2800" baseline="30000" dirty="0">
                <a:solidFill>
                  <a:srgbClr val="C00000"/>
                </a:solidFill>
              </a:rPr>
              <a:t>2</a:t>
            </a:r>
            <a:r>
              <a:rPr lang="en-US" sz="2800" dirty="0">
                <a:solidFill>
                  <a:srgbClr val="C00000"/>
                </a:solidFill>
              </a:rPr>
              <a:t>f|</a:t>
            </a:r>
            <a:r>
              <a:rPr lang="en-US" sz="2800" baseline="-25000" dirty="0">
                <a:solidFill>
                  <a:srgbClr val="C00000"/>
                </a:solidFill>
              </a:rPr>
              <a:t>𝛉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145E0-8539-A441-BA4C-EDA0224FC462}"/>
              </a:ext>
            </a:extLst>
          </p:cNvPr>
          <p:cNvSpPr txBox="1"/>
          <p:nvPr/>
        </p:nvSpPr>
        <p:spPr>
          <a:xfrm>
            <a:off x="5890484" y="1954404"/>
            <a:ext cx="40741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relevant: For any vector v,</a:t>
            </a:r>
          </a:p>
          <a:p>
            <a:r>
              <a:rPr lang="en-US" sz="2400" dirty="0"/>
              <a:t>Backprop can compute  (∇</a:t>
            </a:r>
            <a:r>
              <a:rPr lang="en-US" sz="2400" baseline="30000" dirty="0"/>
              <a:t>2</a:t>
            </a:r>
            <a:r>
              <a:rPr lang="en-US" sz="2400" dirty="0"/>
              <a:t>f)v</a:t>
            </a:r>
            <a:br>
              <a:rPr lang="en-US" sz="2400" dirty="0"/>
            </a:br>
            <a:r>
              <a:rPr lang="en-US" sz="2400" dirty="0"/>
              <a:t>in </a:t>
            </a:r>
            <a:r>
              <a:rPr lang="en-US" sz="2400" dirty="0">
                <a:solidFill>
                  <a:srgbClr val="C00000"/>
                </a:solidFill>
              </a:rPr>
              <a:t>linear time. </a:t>
            </a:r>
            <a:r>
              <a:rPr lang="en-US" sz="2400" dirty="0"/>
              <a:t>[Pearlmutter’94]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9C4FB8-30FA-7942-9C39-E5DBD76F0E15}"/>
              </a:ext>
            </a:extLst>
          </p:cNvPr>
          <p:cNvCxnSpPr>
            <a:cxnSpLocks/>
          </p:cNvCxnSpPr>
          <p:nvPr/>
        </p:nvCxnSpPr>
        <p:spPr>
          <a:xfrm>
            <a:off x="5499228" y="1514413"/>
            <a:ext cx="466076" cy="615957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8B8D7F3-77C2-294E-96F1-0F7D6C1AAE36}"/>
              </a:ext>
            </a:extLst>
          </p:cNvPr>
          <p:cNvGrpSpPr/>
          <p:nvPr/>
        </p:nvGrpSpPr>
        <p:grpSpPr>
          <a:xfrm>
            <a:off x="945512" y="4555677"/>
            <a:ext cx="7430648" cy="839525"/>
            <a:chOff x="1090451" y="5065220"/>
            <a:chExt cx="7430648" cy="83952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7C6B29-E764-F34F-84FC-28EDD155F9DD}"/>
                    </a:ext>
                  </a:extLst>
                </p:cNvPr>
                <p:cNvSpPr/>
                <p:nvPr/>
              </p:nvSpPr>
              <p:spPr>
                <a:xfrm>
                  <a:off x="2820480" y="5065220"/>
                  <a:ext cx="2342693" cy="8395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=0 </m:t>
                            </m:r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𝑡𝑜</m:t>
                            </m:r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 ∞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 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</a:rPr>
                                          <m:t>𝛻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7C6B29-E764-F34F-84FC-28EDD155F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480" y="5065220"/>
                  <a:ext cx="2342693" cy="839525"/>
                </a:xfrm>
                <a:prstGeom prst="rect">
                  <a:avLst/>
                </a:prstGeom>
                <a:blipFill>
                  <a:blip r:embed="rId6"/>
                  <a:stretch>
                    <a:fillRect l="-15135" t="-123881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F65070-2BF9-8D46-B40C-D3CF517A9A52}"/>
                    </a:ext>
                  </a:extLst>
                </p:cNvPr>
                <p:cNvSpPr txBox="1"/>
                <p:nvPr/>
              </p:nvSpPr>
              <p:spPr>
                <a:xfrm>
                  <a:off x="1985096" y="5226660"/>
                  <a:ext cx="96956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000" b="0" i="0" baseline="3000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F65070-2BF9-8D46-B40C-D3CF517A9A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096" y="5226660"/>
                  <a:ext cx="969560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FF6C0C-1F34-354F-AE3B-8650DE82A5C4}"/>
                </a:ext>
              </a:extLst>
            </p:cNvPr>
            <p:cNvSpPr txBox="1"/>
            <p:nvPr/>
          </p:nvSpPr>
          <p:spPr>
            <a:xfrm>
              <a:off x="1090451" y="5145284"/>
              <a:ext cx="8130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Idea: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F86F92A-193D-BF47-B35B-B8253B5944E3}"/>
                </a:ext>
              </a:extLst>
            </p:cNvPr>
            <p:cNvSpPr txBox="1"/>
            <p:nvPr/>
          </p:nvSpPr>
          <p:spPr>
            <a:xfrm>
              <a:off x="5337471" y="5195882"/>
              <a:ext cx="3183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(but use finite truncation)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403A7FA-F8B1-F049-A5CD-CDAD465CADFF}"/>
              </a:ext>
            </a:extLst>
          </p:cNvPr>
          <p:cNvSpPr/>
          <p:nvPr/>
        </p:nvSpPr>
        <p:spPr>
          <a:xfrm>
            <a:off x="429219" y="3722962"/>
            <a:ext cx="9109080" cy="846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Can do approximate 2</a:t>
            </a:r>
            <a:r>
              <a:rPr lang="en-US" sz="2400" baseline="30000" dirty="0">
                <a:solidFill>
                  <a:srgbClr val="7030A0"/>
                </a:solidFill>
              </a:rPr>
              <a:t>nd</a:t>
            </a:r>
            <a:r>
              <a:rPr lang="en-US" sz="2400" dirty="0">
                <a:solidFill>
                  <a:srgbClr val="7030A0"/>
                </a:solidFill>
              </a:rPr>
              <a:t> order optimization  asymptotically faster than 1</a:t>
            </a:r>
            <a:r>
              <a:rPr lang="en-US" sz="2400" baseline="30000" dirty="0">
                <a:solidFill>
                  <a:srgbClr val="7030A0"/>
                </a:solidFill>
              </a:rPr>
              <a:t>st</a:t>
            </a:r>
            <a:r>
              <a:rPr lang="en-US" sz="2400" dirty="0">
                <a:solidFill>
                  <a:srgbClr val="7030A0"/>
                </a:solidFill>
              </a:rPr>
              <a:t> order! (empirically, slightly slower) </a:t>
            </a:r>
            <a:r>
              <a:rPr lang="en-US" sz="2000" dirty="0">
                <a:solidFill>
                  <a:srgbClr val="7030A0"/>
                </a:solidFill>
              </a:rPr>
              <a:t>[Agarwal et al’17, Carmon et al’17] </a:t>
            </a: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7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35" grpId="0"/>
      <p:bldP spid="8" grpId="0"/>
      <p:bldP spid="10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E9902-0855-7D4D-B922-F670FB25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C68FE-C38D-AE47-9912-65C32E00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CB836-C43A-184B-9378-F06E0D43F3EB}"/>
              </a:ext>
            </a:extLst>
          </p:cNvPr>
          <p:cNvSpPr txBox="1"/>
          <p:nvPr/>
        </p:nvSpPr>
        <p:spPr>
          <a:xfrm>
            <a:off x="1079500" y="577368"/>
            <a:ext cx="6976987" cy="68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Non-black box analyses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6E30F-D703-3247-AB1F-049A731F6274}"/>
              </a:ext>
            </a:extLst>
          </p:cNvPr>
          <p:cNvSpPr txBox="1"/>
          <p:nvPr/>
        </p:nvSpPr>
        <p:spPr>
          <a:xfrm>
            <a:off x="686012" y="1466943"/>
            <a:ext cx="67064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Various ML problems that’re </a:t>
            </a:r>
            <a:r>
              <a:rPr lang="en-US" sz="2400" dirty="0">
                <a:solidFill>
                  <a:srgbClr val="C00000"/>
                </a:solidFill>
              </a:rPr>
              <a:t>subcases of depth 2 nets</a:t>
            </a:r>
            <a:br>
              <a:rPr lang="en-US" sz="2400" dirty="0"/>
            </a:br>
            <a:r>
              <a:rPr lang="en-US" sz="2400" dirty="0"/>
              <a:t>(i.e., one hidden layer between input and output).</a:t>
            </a:r>
          </a:p>
          <a:p>
            <a:endParaRPr lang="en-US" sz="2400" dirty="0"/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E27F8-1A1F-1242-BA7C-52DAED5F0E7D}"/>
              </a:ext>
            </a:extLst>
          </p:cNvPr>
          <p:cNvSpPr txBox="1"/>
          <p:nvPr/>
        </p:nvSpPr>
        <p:spPr>
          <a:xfrm>
            <a:off x="1964144" y="4559387"/>
            <a:ext cx="70792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Topic modeling [A., Ge, Moitra’12] [A. et al’13]</a:t>
            </a:r>
            <a:br>
              <a:rPr lang="en-US" sz="2000" dirty="0"/>
            </a:br>
            <a:r>
              <a:rPr lang="en-US" sz="2000" dirty="0"/>
              <a:t>Sparse coding [A., Ge, Ma, Moitra’14, ‘15] [</a:t>
            </a:r>
            <a:r>
              <a:rPr lang="en-US" sz="2000" dirty="0" err="1"/>
              <a:t>Anandkumar</a:t>
            </a:r>
            <a:r>
              <a:rPr lang="en-US" sz="2000" dirty="0"/>
              <a:t> et al’14]  </a:t>
            </a:r>
            <a:br>
              <a:rPr lang="en-US" sz="2000" dirty="0"/>
            </a:br>
            <a:r>
              <a:rPr lang="en-US" sz="2000" dirty="0"/>
              <a:t>Phase retrieval [</a:t>
            </a:r>
            <a:r>
              <a:rPr lang="en-US" sz="2000" dirty="0" err="1"/>
              <a:t>Candes</a:t>
            </a:r>
            <a:r>
              <a:rPr lang="en-US" sz="2000" dirty="0"/>
              <a:t> et al’15]</a:t>
            </a:r>
            <a:br>
              <a:rPr lang="en-US" sz="2000" dirty="0"/>
            </a:br>
            <a:r>
              <a:rPr lang="en-US" sz="2000" dirty="0"/>
              <a:t>Matrix completion [Many papers, </a:t>
            </a:r>
            <a:r>
              <a:rPr lang="en-US" sz="2000" dirty="0" err="1"/>
              <a:t>eg</a:t>
            </a:r>
            <a:r>
              <a:rPr lang="en-US" sz="2000" dirty="0"/>
              <a:t> Jain et al.’13]</a:t>
            </a:r>
            <a:br>
              <a:rPr lang="en-US" sz="2000" dirty="0"/>
            </a:br>
            <a:r>
              <a:rPr lang="en-US" sz="2000" dirty="0"/>
              <a:t>Matrix sensing </a:t>
            </a:r>
            <a:br>
              <a:rPr lang="en-US" sz="2000" dirty="0"/>
            </a:br>
            <a:r>
              <a:rPr lang="en-US" sz="2000" dirty="0"/>
              <a:t>Learning Noisy Or nets [A., Ge, Ma’17]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726A2-D8FB-694A-9B8F-E865088047B1}"/>
              </a:ext>
            </a:extLst>
          </p:cNvPr>
          <p:cNvSpPr txBox="1"/>
          <p:nvPr/>
        </p:nvSpPr>
        <p:spPr>
          <a:xfrm>
            <a:off x="666340" y="2446204"/>
            <a:ext cx="87257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Often make assumptions about the net’s structure, data distribution,</a:t>
            </a:r>
            <a:br>
              <a:rPr lang="en-US" sz="2400" dirty="0"/>
            </a:br>
            <a:r>
              <a:rPr lang="en-US" sz="2400" dirty="0"/>
              <a:t>etc. (landscape is mathematically known) 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May use different algorithm (</a:t>
            </a:r>
            <a:r>
              <a:rPr lang="en-US" sz="2400" dirty="0" err="1"/>
              <a:t>eg</a:t>
            </a:r>
            <a:r>
              <a:rPr lang="en-US" sz="2400" dirty="0"/>
              <a:t>, tensor decomposition, alternating</a:t>
            </a:r>
            <a:br>
              <a:rPr lang="en-US" sz="2400" dirty="0"/>
            </a:br>
            <a:r>
              <a:rPr lang="en-US" sz="2400" dirty="0"/>
              <a:t>minimization, convex optimization …) than  GD/SGD.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16D6BA-8F71-244A-901B-31F39F2434F8}"/>
              </a:ext>
            </a:extLst>
          </p:cNvPr>
          <p:cNvGrpSpPr/>
          <p:nvPr/>
        </p:nvGrpSpPr>
        <p:grpSpPr>
          <a:xfrm>
            <a:off x="7409691" y="240474"/>
            <a:ext cx="1765135" cy="1275690"/>
            <a:chOff x="7409691" y="240474"/>
            <a:chExt cx="1765135" cy="127569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EEF433-3CD6-104C-9468-74C3796CF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574" y="240474"/>
              <a:ext cx="1264879" cy="1275690"/>
            </a:xfrm>
            <a:prstGeom prst="rect">
              <a:avLst/>
            </a:prstGeom>
          </p:spPr>
        </p:pic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ACCC6651-1DB7-564F-A07B-6D0D97F18CEE}"/>
                </a:ext>
              </a:extLst>
            </p:cNvPr>
            <p:cNvSpPr/>
            <p:nvPr/>
          </p:nvSpPr>
          <p:spPr>
            <a:xfrm>
              <a:off x="7409691" y="440489"/>
              <a:ext cx="1765135" cy="96195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019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E9902-0855-7D4D-B922-F670FB25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C68FE-C38D-AE47-9912-65C32E00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CB836-C43A-184B-9378-F06E0D43F3EB}"/>
              </a:ext>
            </a:extLst>
          </p:cNvPr>
          <p:cNvSpPr txBox="1"/>
          <p:nvPr/>
        </p:nvSpPr>
        <p:spPr>
          <a:xfrm>
            <a:off x="348680" y="200356"/>
            <a:ext cx="897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Convergence to global optimum from arbitrary initial point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( via understanding the landscape)</a:t>
            </a:r>
            <a:endParaRPr lang="en-US" sz="3872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F797B5-0A4D-4B44-8B57-5E7E1EE83390}"/>
                  </a:ext>
                </a:extLst>
              </p:cNvPr>
              <p:cNvSpPr txBox="1"/>
              <p:nvPr/>
            </p:nvSpPr>
            <p:spPr>
              <a:xfrm>
                <a:off x="0" y="2204142"/>
                <a:ext cx="6245467" cy="1640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172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>
                              <m:r>
                                <a:rPr lang="en-US" sz="172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e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  <m:r>
                        <a:rPr lang="en-US" sz="1721" i="1">
                          <a:latin typeface="Cambria Math" charset="0"/>
                        </a:rPr>
                        <m:t>  =  </m:t>
                      </m:r>
                      <m:d>
                        <m:dPr>
                          <m:begChr m:val="["/>
                          <m:endChr m:val="]"/>
                          <m:ctrlPr>
                            <a:rPr lang="uk-UA" sz="172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>
                              <m:r>
                                <a:rPr lang="en-US" altLang="zh-CN" sz="172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  <m:r>
                        <a:rPr lang="en-US" sz="1721" i="1">
                          <a:latin typeface="Cambria Math" charset="0"/>
                        </a:rPr>
                        <m:t>  ⋅  </m:t>
                      </m:r>
                      <m:d>
                        <m:dPr>
                          <m:begChr m:val="["/>
                          <m:endChr m:val="]"/>
                          <m:ctrlPr>
                            <a:rPr lang="uk-UA" sz="172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sSup>
                                <m:sSupPr>
                                  <m:ctrlPr>
                                    <a:rPr lang="en-US" sz="172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72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721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⊤</m:t>
                                  </m:r>
                                </m:sup>
                              </m:sSup>
                            </m:e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1721" dirty="0"/>
              </a:p>
              <a:p>
                <a:endParaRPr lang="en-US" sz="2013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F797B5-0A4D-4B44-8B57-5E7E1EE83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4142"/>
                <a:ext cx="6245467" cy="16404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6AE6FF6-08FD-F949-8B3A-F9E7CEC7AE19}"/>
              </a:ext>
            </a:extLst>
          </p:cNvPr>
          <p:cNvSpPr txBox="1"/>
          <p:nvPr/>
        </p:nvSpPr>
        <p:spPr>
          <a:xfrm>
            <a:off x="5380927" y="2099161"/>
            <a:ext cx="3725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Given O(</a:t>
            </a:r>
            <a:r>
              <a:rPr lang="en-US" sz="2400" i="1" dirty="0" err="1"/>
              <a:t>nr</a:t>
            </a:r>
            <a:r>
              <a:rPr lang="en-US" sz="2400" i="1" dirty="0"/>
              <a:t>) random entries</a:t>
            </a:r>
            <a:br>
              <a:rPr lang="en-US" sz="2400" i="1" dirty="0"/>
            </a:br>
            <a:r>
              <a:rPr lang="en-US" sz="2400" i="1" dirty="0"/>
              <a:t>of an </a:t>
            </a:r>
            <a:r>
              <a:rPr lang="en-US" sz="2400" i="1" dirty="0" err="1"/>
              <a:t>nxn</a:t>
            </a:r>
            <a:r>
              <a:rPr lang="en-US" sz="2400" i="1" dirty="0"/>
              <a:t> matrix M of rank r,</a:t>
            </a:r>
            <a:br>
              <a:rPr lang="en-US" sz="2400" i="1" dirty="0"/>
            </a:br>
            <a:r>
              <a:rPr lang="en-US" sz="2400" i="1" dirty="0"/>
              <a:t>predict </a:t>
            </a:r>
            <a:r>
              <a:rPr lang="en-US" sz="2400" i="1" dirty="0">
                <a:solidFill>
                  <a:srgbClr val="C00000"/>
                </a:solidFill>
              </a:rPr>
              <a:t>missing</a:t>
            </a:r>
            <a:r>
              <a:rPr lang="en-US" sz="2400" i="1" dirty="0"/>
              <a:t> entries.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85DA4D-B291-EC44-959B-5F89EE8BCA7E}"/>
              </a:ext>
            </a:extLst>
          </p:cNvPr>
          <p:cNvGrpSpPr/>
          <p:nvPr/>
        </p:nvGrpSpPr>
        <p:grpSpPr>
          <a:xfrm>
            <a:off x="672520" y="4273327"/>
            <a:ext cx="1415869" cy="1273221"/>
            <a:chOff x="1626945" y="5139088"/>
            <a:chExt cx="1316466" cy="1183833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AA840474-78C6-2B48-8C57-2FE1FDB46CBE}"/>
                </a:ext>
              </a:extLst>
            </p:cNvPr>
            <p:cNvSpPr/>
            <p:nvPr/>
          </p:nvSpPr>
          <p:spPr>
            <a:xfrm>
              <a:off x="1626945" y="5797623"/>
              <a:ext cx="1314772" cy="525298"/>
            </a:xfrm>
            <a:prstGeom prst="trapezoid">
              <a:avLst>
                <a:gd name="adj" fmla="val 60606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81" dirty="0">
                  <a:solidFill>
                    <a:schemeClr val="accent2">
                      <a:lumMod val="75000"/>
                    </a:schemeClr>
                  </a:solidFill>
                </a:rPr>
                <a:t>U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69F785-E712-BB44-886C-0DC528DFE3A5}"/>
                </a:ext>
              </a:extLst>
            </p:cNvPr>
            <p:cNvGrpSpPr/>
            <p:nvPr/>
          </p:nvGrpSpPr>
          <p:grpSpPr>
            <a:xfrm>
              <a:off x="1628639" y="5139088"/>
              <a:ext cx="1314772" cy="525298"/>
              <a:chOff x="5796136" y="5110808"/>
              <a:chExt cx="1314772" cy="525298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A0BC178A-0489-254F-96CC-96C67F35A5D7}"/>
                  </a:ext>
                </a:extLst>
              </p:cNvPr>
              <p:cNvSpPr/>
              <p:nvPr/>
            </p:nvSpPr>
            <p:spPr>
              <a:xfrm flipV="1">
                <a:off x="5796136" y="5110808"/>
                <a:ext cx="1314772" cy="525298"/>
              </a:xfrm>
              <a:prstGeom prst="trapezoid">
                <a:avLst>
                  <a:gd name="adj" fmla="val 6060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8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E9C1-3C5D-464D-A780-022B3F276452}"/>
                  </a:ext>
                </a:extLst>
              </p:cNvPr>
              <p:cNvSpPr txBox="1"/>
              <p:nvPr/>
            </p:nvSpPr>
            <p:spPr>
              <a:xfrm>
                <a:off x="6268215" y="5110808"/>
                <a:ext cx="358010" cy="455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81" dirty="0">
                    <a:solidFill>
                      <a:schemeClr val="accent2">
                        <a:lumMod val="75000"/>
                      </a:schemeClr>
                    </a:solidFill>
                  </a:rPr>
                  <a:t>V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E4B22F-A5DE-444D-B629-5B7C425F0ED8}"/>
              </a:ext>
            </a:extLst>
          </p:cNvPr>
          <p:cNvSpPr txBox="1"/>
          <p:nvPr/>
        </p:nvSpPr>
        <p:spPr>
          <a:xfrm>
            <a:off x="3002604" y="4094933"/>
            <a:ext cx="6485725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i="1" dirty="0">
                <a:solidFill>
                  <a:srgbClr val="7030A0"/>
                </a:solidFill>
              </a:rPr>
              <a:t>Feeding1-hot inputs into unknown net; </a:t>
            </a:r>
            <a:r>
              <a:rPr lang="en-US" sz="2581" i="1" dirty="0" err="1">
                <a:solidFill>
                  <a:srgbClr val="7030A0"/>
                </a:solidFill>
              </a:rPr>
              <a:t>seeting</a:t>
            </a:r>
            <a:r>
              <a:rPr lang="en-US" sz="2581" i="1" dirty="0">
                <a:solidFill>
                  <a:srgbClr val="7030A0"/>
                </a:solidFill>
              </a:rPr>
              <a:t> output at one random output  node. </a:t>
            </a:r>
            <a:r>
              <a:rPr lang="en-US" sz="2581" i="1" dirty="0">
                <a:solidFill>
                  <a:srgbClr val="C00000"/>
                </a:solidFill>
              </a:rPr>
              <a:t>Learn </a:t>
            </a:r>
            <a:r>
              <a:rPr lang="en-US" sz="2581" i="1" dirty="0">
                <a:solidFill>
                  <a:srgbClr val="7030A0"/>
                </a:solidFill>
              </a:rPr>
              <a:t>the net!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7468D1-9F29-AE4C-A55C-A132B4B6885B}"/>
              </a:ext>
            </a:extLst>
          </p:cNvPr>
          <p:cNvSpPr txBox="1"/>
          <p:nvPr/>
        </p:nvSpPr>
        <p:spPr>
          <a:xfrm>
            <a:off x="2620219" y="5360832"/>
            <a:ext cx="7212886" cy="1085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1" dirty="0"/>
              <a:t>[Ge, Lee, Ma’17]  All </a:t>
            </a:r>
            <a:r>
              <a:rPr lang="en-US" sz="2151" dirty="0">
                <a:solidFill>
                  <a:srgbClr val="C00000"/>
                </a:solidFill>
              </a:rPr>
              <a:t>local minima are global minima. </a:t>
            </a:r>
            <a:r>
              <a:rPr lang="en-US" sz="2151" dirty="0"/>
              <a:t>So perturbed GD finds global minimum from </a:t>
            </a:r>
            <a:r>
              <a:rPr lang="en-US" sz="2151" dirty="0">
                <a:solidFill>
                  <a:srgbClr val="C00000"/>
                </a:solidFill>
              </a:rPr>
              <a:t>arbitrary initial point.</a:t>
            </a:r>
            <a:br>
              <a:rPr lang="en-US" sz="2151" dirty="0"/>
            </a:br>
            <a:r>
              <a:rPr lang="en-US" sz="2151" dirty="0"/>
              <a:t>(proof is fairly nontrivial)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9B486-EFF8-7842-8CCD-189D6B2D0C6E}"/>
              </a:ext>
            </a:extLst>
          </p:cNvPr>
          <p:cNvSpPr txBox="1"/>
          <p:nvPr/>
        </p:nvSpPr>
        <p:spPr>
          <a:xfrm>
            <a:off x="672520" y="5709602"/>
            <a:ext cx="1515158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0000001000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6782B-B5D8-1E4E-9FC8-ED75568E671B}"/>
              </a:ext>
            </a:extLst>
          </p:cNvPr>
          <p:cNvSpPr txBox="1"/>
          <p:nvPr/>
        </p:nvSpPr>
        <p:spPr>
          <a:xfrm>
            <a:off x="600995" y="1583613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Matrix completion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900C4E-17DF-FD44-8FDE-510FCBBE2B9F}"/>
              </a:ext>
            </a:extLst>
          </p:cNvPr>
          <p:cNvGrpSpPr/>
          <p:nvPr/>
        </p:nvGrpSpPr>
        <p:grpSpPr>
          <a:xfrm>
            <a:off x="8223738" y="916215"/>
            <a:ext cx="1765135" cy="1275690"/>
            <a:chOff x="7409691" y="240474"/>
            <a:chExt cx="1765135" cy="127569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AEBBB9-7F8E-1744-BE11-082FACB10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574" y="240474"/>
              <a:ext cx="1264879" cy="1275690"/>
            </a:xfrm>
            <a:prstGeom prst="rect">
              <a:avLst/>
            </a:prstGeom>
          </p:spPr>
        </p:pic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3785E3FD-C363-4948-90B1-57203236B121}"/>
                </a:ext>
              </a:extLst>
            </p:cNvPr>
            <p:cNvSpPr/>
            <p:nvPr/>
          </p:nvSpPr>
          <p:spPr>
            <a:xfrm>
              <a:off x="7409691" y="440489"/>
              <a:ext cx="1765135" cy="96195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2BD8D2-B103-EE48-8042-7EAE2CA0CF76}"/>
              </a:ext>
            </a:extLst>
          </p:cNvPr>
          <p:cNvSpPr txBox="1"/>
          <p:nvPr/>
        </p:nvSpPr>
        <p:spPr>
          <a:xfrm>
            <a:off x="1356792" y="5464497"/>
            <a:ext cx="237566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86D33-74E4-D541-AB19-99CFACAD766A}"/>
              </a:ext>
            </a:extLst>
          </p:cNvPr>
          <p:cNvSpPr txBox="1"/>
          <p:nvPr/>
        </p:nvSpPr>
        <p:spPr>
          <a:xfrm>
            <a:off x="5247168" y="3320462"/>
            <a:ext cx="4241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Subcase of learning depth 2 nets</a:t>
            </a:r>
          </a:p>
        </p:txBody>
      </p:sp>
    </p:spTree>
    <p:extLst>
      <p:ext uri="{BB962C8B-B14F-4D97-AF65-F5344CB8AC3E}">
        <p14:creationId xmlns:p14="http://schemas.microsoft.com/office/powerpoint/2010/main" val="383236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33FA4-48CE-FF45-A231-1C20B4F6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78900-EEF6-7F46-B385-B0C2D86C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7EF24-AA2C-6C4A-8F43-050CE6925E6F}"/>
              </a:ext>
            </a:extLst>
          </p:cNvPr>
          <p:cNvSpPr txBox="1"/>
          <p:nvPr/>
        </p:nvSpPr>
        <p:spPr>
          <a:xfrm>
            <a:off x="1144011" y="4960441"/>
            <a:ext cx="7866962" cy="1899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Some papers: </a:t>
            </a:r>
            <a:r>
              <a:rPr lang="en-US" sz="2000" dirty="0"/>
              <a:t>[</a:t>
            </a:r>
            <a:r>
              <a:rPr lang="en-US" sz="2000" dirty="0" err="1"/>
              <a:t>Baldi</a:t>
            </a:r>
            <a:r>
              <a:rPr lang="en-US" sz="2000" dirty="0"/>
              <a:t>, Hornik’88], [Saxe et al ‘13] (dynamics of training)</a:t>
            </a:r>
            <a:br>
              <a:rPr lang="en-US" sz="2000" dirty="0"/>
            </a:br>
            <a:r>
              <a:rPr lang="en-US" sz="2000" dirty="0"/>
              <a:t> [Kawaguchi’16] [Hardt and Ma’16] (landscape of linear </a:t>
            </a:r>
            <a:r>
              <a:rPr lang="en-US" sz="2000" dirty="0" err="1"/>
              <a:t>resnets</a:t>
            </a:r>
            <a:r>
              <a:rPr lang="en-US" sz="2000" dirty="0"/>
              <a:t>);</a:t>
            </a:r>
          </a:p>
          <a:p>
            <a:r>
              <a:rPr lang="en-US" sz="2000" dirty="0"/>
              <a:t>[A., Cohen, Hazan’18]</a:t>
            </a:r>
          </a:p>
          <a:p>
            <a:endParaRPr lang="en-US" sz="2581" dirty="0"/>
          </a:p>
          <a:p>
            <a:endParaRPr lang="en-US" sz="258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51B49-5A74-C749-9C18-820CDF3FF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44" y="809702"/>
            <a:ext cx="1161676" cy="1306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C7C9CD-F9E8-EA41-A5F9-EA4A38553582}"/>
              </a:ext>
            </a:extLst>
          </p:cNvPr>
          <p:cNvSpPr txBox="1"/>
          <p:nvPr/>
        </p:nvSpPr>
        <p:spPr>
          <a:xfrm>
            <a:off x="1335086" y="823486"/>
            <a:ext cx="6696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Any theorems about learning multilayer nets?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ABD88-7E28-594E-85AA-57925B07259B}"/>
              </a:ext>
            </a:extLst>
          </p:cNvPr>
          <p:cNvSpPr txBox="1"/>
          <p:nvPr/>
        </p:nvSpPr>
        <p:spPr>
          <a:xfrm>
            <a:off x="1284784" y="1864097"/>
            <a:ext cx="6797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Yes, but usually only for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linear</a:t>
            </a:r>
            <a:r>
              <a:rPr lang="en-US" sz="2400" dirty="0"/>
              <a:t> nets (i.e., hidden nodes </a:t>
            </a:r>
            <a:br>
              <a:rPr lang="en-US" sz="2400" dirty="0"/>
            </a:br>
            <a:r>
              <a:rPr lang="en-US" sz="2400" dirty="0"/>
              <a:t>compute f(x) = x).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1AA25B-B78A-B94F-8141-7A5A4089B9A5}"/>
              </a:ext>
            </a:extLst>
          </p:cNvPr>
          <p:cNvSpPr txBox="1"/>
          <p:nvPr/>
        </p:nvSpPr>
        <p:spPr>
          <a:xfrm>
            <a:off x="1276015" y="2996770"/>
            <a:ext cx="6018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Overall net = product of matrix transformation </a:t>
            </a:r>
            <a:br>
              <a:rPr lang="en-US" sz="2400" dirty="0"/>
            </a:br>
            <a:r>
              <a:rPr lang="en-US" sz="2400" dirty="0"/>
              <a:t>		= itself a linear transformation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B8A3A-7541-E44F-A7E1-664189EDCAA2}"/>
              </a:ext>
            </a:extLst>
          </p:cNvPr>
          <p:cNvSpPr txBox="1"/>
          <p:nvPr/>
        </p:nvSpPr>
        <p:spPr>
          <a:xfrm>
            <a:off x="1227877" y="4081311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optimization landscape still holds surprises…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DD5F66-57FA-F94D-9C30-CE423B0E3B73}"/>
              </a:ext>
            </a:extLst>
          </p:cNvPr>
          <p:cNvGrpSpPr/>
          <p:nvPr/>
        </p:nvGrpSpPr>
        <p:grpSpPr>
          <a:xfrm>
            <a:off x="7823814" y="2750357"/>
            <a:ext cx="1765135" cy="1275690"/>
            <a:chOff x="7409691" y="240474"/>
            <a:chExt cx="1765135" cy="127569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963B36-1A4F-BD4B-B055-58D4B6436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574" y="240474"/>
              <a:ext cx="1264879" cy="1275690"/>
            </a:xfrm>
            <a:prstGeom prst="rect">
              <a:avLst/>
            </a:prstGeom>
          </p:spPr>
        </p:pic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AE98E356-65A2-2F46-9EB7-9589167F66AE}"/>
                </a:ext>
              </a:extLst>
            </p:cNvPr>
            <p:cNvSpPr/>
            <p:nvPr/>
          </p:nvSpPr>
          <p:spPr>
            <a:xfrm>
              <a:off x="7409691" y="440489"/>
              <a:ext cx="1765135" cy="96195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440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81D1AF-745D-004C-AEB2-6E1E807D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3E037-49B5-214E-B462-8C6BE0E0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EBEB66-653E-574B-A844-203DB7F4AC7E}"/>
              </a:ext>
            </a:extLst>
          </p:cNvPr>
          <p:cNvSpPr txBox="1"/>
          <p:nvPr/>
        </p:nvSpPr>
        <p:spPr>
          <a:xfrm>
            <a:off x="852736" y="749424"/>
            <a:ext cx="75807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Some other optimization ideas I did not cover</a:t>
            </a:r>
            <a:br>
              <a:rPr lang="en-US" sz="3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(some are only semi-theorems)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2D09F-FC01-1840-98B2-637C81C4B6A0}"/>
              </a:ext>
            </a:extLst>
          </p:cNvPr>
          <p:cNvSpPr txBox="1"/>
          <p:nvPr/>
        </p:nvSpPr>
        <p:spPr>
          <a:xfrm>
            <a:off x="1284784" y="2008113"/>
            <a:ext cx="77594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Budding connections with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“physics”</a:t>
            </a:r>
            <a:r>
              <a:rPr lang="en-US" sz="2400" dirty="0"/>
              <a:t> ideas: natural gradient, </a:t>
            </a:r>
            <a:br>
              <a:rPr lang="en-US" sz="2400" dirty="0"/>
            </a:br>
            <a:r>
              <a:rPr lang="en-US" sz="2400" dirty="0" err="1"/>
              <a:t>Lagrangian</a:t>
            </a:r>
            <a:r>
              <a:rPr lang="en-US" sz="2400" dirty="0"/>
              <a:t> method,  ..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Adversarial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/>
              <a:t>examples and efforts to combat them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Optimization for </a:t>
            </a:r>
            <a:r>
              <a:rPr lang="en-US" sz="2400" dirty="0">
                <a:solidFill>
                  <a:srgbClr val="C00000"/>
                </a:solidFill>
              </a:rPr>
              <a:t>unsupervised</a:t>
            </a:r>
            <a:r>
              <a:rPr lang="en-US" sz="2400" dirty="0"/>
              <a:t> learning (esp. probabilistic </a:t>
            </a:r>
            <a:br>
              <a:rPr lang="en-US" sz="2400" dirty="0"/>
            </a:br>
            <a:r>
              <a:rPr lang="en-US" sz="2400" dirty="0"/>
              <a:t>models),  reinforcement learning.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Information-theoretic </a:t>
            </a:r>
            <a:r>
              <a:rPr lang="en-US" sz="2400" dirty="0"/>
              <a:t>interpretation of training algorithms,</a:t>
            </a:r>
            <a:br>
              <a:rPr lang="en-US" sz="2400" dirty="0"/>
            </a:br>
            <a:r>
              <a:rPr lang="en-US" sz="2400" dirty="0" err="1"/>
              <a:t>eg</a:t>
            </a:r>
            <a:r>
              <a:rPr lang="en-US" sz="2400" dirty="0"/>
              <a:t> “information bottleneck”</a:t>
            </a: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013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CFC1-A44C-B348-BF8D-A302D6A03EE0}"/>
              </a:ext>
            </a:extLst>
          </p:cNvPr>
          <p:cNvSpPr txBox="1">
            <a:spLocks/>
          </p:cNvSpPr>
          <p:nvPr/>
        </p:nvSpPr>
        <p:spPr>
          <a:xfrm>
            <a:off x="382493" y="3490907"/>
            <a:ext cx="9675907" cy="103748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rgbClr val="0070C0"/>
                </a:solidFill>
              </a:rPr>
              <a:t>Part 3: </a:t>
            </a:r>
            <a:r>
              <a:rPr lang="en-US" sz="4301" dirty="0" err="1">
                <a:solidFill>
                  <a:srgbClr val="0070C0"/>
                </a:solidFill>
              </a:rPr>
              <a:t>Overparametrization</a:t>
            </a:r>
            <a:r>
              <a:rPr lang="en-US" sz="4301" dirty="0">
                <a:solidFill>
                  <a:srgbClr val="0070C0"/>
                </a:solidFill>
              </a:rPr>
              <a:t> and Generalization theory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6366C-8BE6-4C4C-B0F7-8F3CDE804F34}"/>
              </a:ext>
            </a:extLst>
          </p:cNvPr>
          <p:cNvSpPr txBox="1"/>
          <p:nvPr/>
        </p:nvSpPr>
        <p:spPr>
          <a:xfrm>
            <a:off x="922242" y="4888433"/>
            <a:ext cx="8596408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/>
              <a:t>e.g., Why is it a good idea to train VGG19 (20M parameters) on CIFAR10 (50K samples)? No overfitting?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58F41-796C-2148-AA64-EB1FFC65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66E0-1E0D-9840-8188-BB2C9035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69053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4F5C6D-B6CE-C648-8F76-3BE88674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90180A-F9BA-484D-B537-9D3A14350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0203F-BA46-C84A-8545-ACE0F28A6E61}"/>
              </a:ext>
            </a:extLst>
          </p:cNvPr>
          <p:cNvSpPr txBox="1"/>
          <p:nvPr/>
        </p:nvSpPr>
        <p:spPr>
          <a:xfrm>
            <a:off x="312334" y="197622"/>
            <a:ext cx="10261482" cy="128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Overparametrization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may help optimization :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folklore experiment</a:t>
            </a: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e.g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[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Livni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et al’14]</a:t>
            </a:r>
            <a:endParaRPr lang="en-US" sz="3872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55BE2-99DA-854E-B1F1-D113E44F42FD}"/>
              </a:ext>
            </a:extLst>
          </p:cNvPr>
          <p:cNvSpPr txBox="1"/>
          <p:nvPr/>
        </p:nvSpPr>
        <p:spPr>
          <a:xfrm>
            <a:off x="788100" y="3416188"/>
            <a:ext cx="37582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Generate labeled data by </a:t>
            </a:r>
          </a:p>
          <a:p>
            <a:r>
              <a:rPr lang="en-US" sz="2400" dirty="0"/>
              <a:t>feeding random input vectors</a:t>
            </a:r>
          </a:p>
          <a:p>
            <a:r>
              <a:rPr lang="en-US" sz="2400" dirty="0"/>
              <a:t>Into depth 2 net with </a:t>
            </a:r>
          </a:p>
          <a:p>
            <a:r>
              <a:rPr lang="en-US" sz="2400" dirty="0"/>
              <a:t>hidden layer of size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86025-8578-664C-9941-CD492B9D4FD0}"/>
              </a:ext>
            </a:extLst>
          </p:cNvPr>
          <p:cNvSpPr txBox="1"/>
          <p:nvPr/>
        </p:nvSpPr>
        <p:spPr>
          <a:xfrm>
            <a:off x="5773720" y="3614796"/>
            <a:ext cx="37476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 to train a new net</a:t>
            </a:r>
            <a:br>
              <a:rPr lang="en-US" sz="2400" dirty="0"/>
            </a:br>
            <a:r>
              <a:rPr lang="en-US" sz="2400" dirty="0"/>
              <a:t>using this labeled data</a:t>
            </a:r>
          </a:p>
          <a:p>
            <a:r>
              <a:rPr lang="en-US" sz="2400" dirty="0"/>
              <a:t>with </a:t>
            </a:r>
            <a:r>
              <a:rPr lang="en-US" sz="2400" dirty="0">
                <a:solidFill>
                  <a:srgbClr val="C00000"/>
                </a:solidFill>
              </a:rPr>
              <a:t>same # of hidden nodes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9B393B-2F30-8943-B544-AE5B5D57522B}"/>
              </a:ext>
            </a:extLst>
          </p:cNvPr>
          <p:cNvSpPr/>
          <p:nvPr/>
        </p:nvSpPr>
        <p:spPr>
          <a:xfrm>
            <a:off x="4689670" y="5281891"/>
            <a:ext cx="4817774" cy="8110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</a:rPr>
              <a:t>Much easier to train a new net with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bigger hidden layer!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3F671-3B1D-E24D-B172-CB7027397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25" y="1780396"/>
            <a:ext cx="1789321" cy="1570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F715EC-A932-8147-AEC0-B67F1C92C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96" y="1732238"/>
            <a:ext cx="1789321" cy="157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13635-2762-F747-A513-63ECB5908B8A}"/>
              </a:ext>
            </a:extLst>
          </p:cNvPr>
          <p:cNvSpPr txBox="1"/>
          <p:nvPr/>
        </p:nvSpPr>
        <p:spPr>
          <a:xfrm>
            <a:off x="1086872" y="5284553"/>
            <a:ext cx="2244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Still no theorem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explaining this…</a:t>
            </a:r>
          </a:p>
        </p:txBody>
      </p:sp>
    </p:spTree>
    <p:extLst>
      <p:ext uri="{BB962C8B-B14F-4D97-AF65-F5344CB8AC3E}">
        <p14:creationId xmlns:p14="http://schemas.microsoft.com/office/powerpoint/2010/main" val="297931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B9BF2-BF75-6149-A2DA-CFAFEB8E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4FBC6-C493-7C41-ACC4-B426D2DE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83" dirty="0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78EC3-00FC-6D4B-9336-1BB438747989}"/>
              </a:ext>
            </a:extLst>
          </p:cNvPr>
          <p:cNvSpPr txBox="1"/>
          <p:nvPr/>
        </p:nvSpPr>
        <p:spPr>
          <a:xfrm>
            <a:off x="962008" y="577802"/>
            <a:ext cx="2484976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Some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1ADF7-DF9B-A947-B5BC-4330D7FFEB59}"/>
              </a:ext>
            </a:extLst>
          </p:cNvPr>
          <p:cNvSpPr txBox="1"/>
          <p:nvPr/>
        </p:nvSpPr>
        <p:spPr>
          <a:xfrm>
            <a:off x="929521" y="1504057"/>
            <a:ext cx="8199360" cy="4063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1950s and 1960s: “Perceptron” (single-layer, 1 output node)</a:t>
            </a:r>
            <a:br>
              <a:rPr lang="en-US" sz="2581" dirty="0"/>
            </a:br>
            <a:endParaRPr lang="en-US" sz="2581" dirty="0"/>
          </a:p>
          <a:p>
            <a:r>
              <a:rPr lang="en-US" sz="2581" dirty="0"/>
              <a:t>1969: </a:t>
            </a:r>
            <a:r>
              <a:rPr lang="en-US" sz="2581" dirty="0" err="1"/>
              <a:t>Perceptrons</a:t>
            </a:r>
            <a:r>
              <a:rPr lang="en-US" sz="2581" dirty="0"/>
              <a:t> are very </a:t>
            </a:r>
            <a:r>
              <a:rPr lang="en-US" sz="2581" dirty="0">
                <a:solidFill>
                  <a:srgbClr val="C00000"/>
                </a:solidFill>
              </a:rPr>
              <a:t>limited [</a:t>
            </a:r>
            <a:r>
              <a:rPr lang="en-US" sz="2581" dirty="0" err="1"/>
              <a:t>Minsky,Papert</a:t>
            </a:r>
            <a:r>
              <a:rPr lang="en-US" sz="2581" dirty="0"/>
              <a:t>]</a:t>
            </a:r>
          </a:p>
          <a:p>
            <a:endParaRPr lang="en-US" sz="2581" dirty="0"/>
          </a:p>
          <a:p>
            <a:r>
              <a:rPr lang="en-US" sz="2581" dirty="0"/>
              <a:t>1990s-2010: Perceptron+ (namely, SVMs) </a:t>
            </a:r>
            <a:r>
              <a:rPr lang="en-US" sz="2581" dirty="0">
                <a:solidFill>
                  <a:srgbClr val="C00000"/>
                </a:solidFill>
              </a:rPr>
              <a:t>strikes back</a:t>
            </a:r>
            <a:r>
              <a:rPr lang="en-US" sz="2581" dirty="0"/>
              <a:t>. </a:t>
            </a:r>
            <a:br>
              <a:rPr lang="en-US" sz="2581" dirty="0"/>
            </a:br>
            <a:r>
              <a:rPr lang="en-US" sz="2581" dirty="0"/>
              <a:t>(Riding on convex optimization theory, generalization theory, </a:t>
            </a:r>
            <a:br>
              <a:rPr lang="en-US" sz="2581" dirty="0"/>
            </a:br>
            <a:r>
              <a:rPr lang="en-US" sz="2581" dirty="0"/>
              <a:t>expressivity theory of kernels, etc.). </a:t>
            </a:r>
            <a:br>
              <a:rPr lang="en-US" sz="2581" dirty="0"/>
            </a:br>
            <a:endParaRPr lang="en-US" sz="2581" dirty="0"/>
          </a:p>
          <a:p>
            <a:r>
              <a:rPr lang="en-US" sz="2581" dirty="0"/>
              <a:t>Last 10 years: Age of deep learning (</a:t>
            </a:r>
            <a:r>
              <a:rPr lang="en-US" sz="2581" dirty="0">
                <a:solidFill>
                  <a:srgbClr val="C00000"/>
                </a:solidFill>
              </a:rPr>
              <a:t>multilayer</a:t>
            </a:r>
            <a:r>
              <a:rPr lang="en-US" sz="2581" dirty="0"/>
              <a:t> perceptron).</a:t>
            </a:r>
            <a:br>
              <a:rPr lang="en-US" sz="2581" dirty="0"/>
            </a:br>
            <a:endParaRPr lang="en-US" sz="258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5E6B4-8F59-C044-9833-DC79C9680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44" y="5211597"/>
            <a:ext cx="1441698" cy="1450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C81F2-CFBD-F448-92E8-4AEDF5CDCFD9}"/>
              </a:ext>
            </a:extLst>
          </p:cNvPr>
          <p:cNvSpPr txBox="1"/>
          <p:nvPr/>
        </p:nvSpPr>
        <p:spPr>
          <a:xfrm>
            <a:off x="3325025" y="5585110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Theory??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F6CE4-40AE-BE4A-BCF0-509F62EDF531}"/>
              </a:ext>
            </a:extLst>
          </p:cNvPr>
          <p:cNvSpPr txBox="1"/>
          <p:nvPr/>
        </p:nvSpPr>
        <p:spPr>
          <a:xfrm>
            <a:off x="6931489" y="5475314"/>
            <a:ext cx="450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527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4E744F-5478-3D4B-8CE6-B38F2029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497E7-3BAA-E745-9CDE-7DFE3A0B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CE70A-04A2-4D4B-ACC8-EE063D73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92" y="1635289"/>
            <a:ext cx="6360114" cy="4027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F30127-8017-6A42-B376-7E4668E67B78}"/>
              </a:ext>
            </a:extLst>
          </p:cNvPr>
          <p:cNvSpPr txBox="1"/>
          <p:nvPr/>
        </p:nvSpPr>
        <p:spPr>
          <a:xfrm>
            <a:off x="276672" y="420105"/>
            <a:ext cx="9411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But textbooks warn us: Large models can “Overfit”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AD2A01-E4E2-3E42-9116-0B53C56AA070}"/>
              </a:ext>
            </a:extLst>
          </p:cNvPr>
          <p:cNvCxnSpPr/>
          <p:nvPr/>
        </p:nvCxnSpPr>
        <p:spPr>
          <a:xfrm>
            <a:off x="4857643" y="4173839"/>
            <a:ext cx="0" cy="46467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6CB7F252-9C21-A34D-995F-CE53D958540F}"/>
              </a:ext>
            </a:extLst>
          </p:cNvPr>
          <p:cNvSpPr/>
          <p:nvPr/>
        </p:nvSpPr>
        <p:spPr>
          <a:xfrm>
            <a:off x="2442704" y="1432049"/>
            <a:ext cx="1938424" cy="738722"/>
          </a:xfrm>
          <a:prstGeom prst="wedgeRectCallout">
            <a:avLst>
              <a:gd name="adj1" fmla="val 66627"/>
              <a:gd name="adj2" fmla="val 35038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Generali-</a:t>
            </a:r>
            <a:r>
              <a:rPr lang="en-US" sz="2581" dirty="0" err="1">
                <a:solidFill>
                  <a:schemeClr val="accent2">
                    <a:lumMod val="75000"/>
                  </a:schemeClr>
                </a:solidFill>
              </a:rPr>
              <a:t>zation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 error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6A1BBF4-6FB9-C441-B1ED-28B62AA91EA8}"/>
              </a:ext>
            </a:extLst>
          </p:cNvPr>
          <p:cNvSpPr/>
          <p:nvPr/>
        </p:nvSpPr>
        <p:spPr>
          <a:xfrm>
            <a:off x="5096975" y="4216907"/>
            <a:ext cx="1582116" cy="49171"/>
          </a:xfrm>
          <a:custGeom>
            <a:avLst/>
            <a:gdLst>
              <a:gd name="connsiteX0" fmla="*/ 0 w 1143000"/>
              <a:gd name="connsiteY0" fmla="*/ 0 h 22321"/>
              <a:gd name="connsiteX1" fmla="*/ 332509 w 1143000"/>
              <a:gd name="connsiteY1" fmla="*/ 20782 h 22321"/>
              <a:gd name="connsiteX2" fmla="*/ 831273 w 1143000"/>
              <a:gd name="connsiteY2" fmla="*/ 20782 h 22321"/>
              <a:gd name="connsiteX3" fmla="*/ 1143000 w 1143000"/>
              <a:gd name="connsiteY3" fmla="*/ 20782 h 22321"/>
              <a:gd name="connsiteX4" fmla="*/ 1143000 w 1143000"/>
              <a:gd name="connsiteY4" fmla="*/ 20782 h 2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22321">
                <a:moveTo>
                  <a:pt x="0" y="0"/>
                </a:moveTo>
                <a:cubicBezTo>
                  <a:pt x="96982" y="8659"/>
                  <a:pt x="193964" y="17318"/>
                  <a:pt x="332509" y="20782"/>
                </a:cubicBezTo>
                <a:cubicBezTo>
                  <a:pt x="471055" y="24246"/>
                  <a:pt x="831273" y="20782"/>
                  <a:pt x="831273" y="20782"/>
                </a:cubicBezTo>
                <a:lnTo>
                  <a:pt x="1143000" y="20782"/>
                </a:lnTo>
                <a:lnTo>
                  <a:pt x="1143000" y="20782"/>
                </a:lnTo>
              </a:path>
            </a:pathLst>
          </a:cu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13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47A24-F389-C142-8F55-0CB79FD2EC7F}"/>
              </a:ext>
            </a:extLst>
          </p:cNvPr>
          <p:cNvSpPr txBox="1"/>
          <p:nvPr/>
        </p:nvSpPr>
        <p:spPr>
          <a:xfrm>
            <a:off x="5865734" y="3662975"/>
            <a:ext cx="3302443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Real Life Deep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F21CE3-96F4-8746-B542-BC2F20E0B51B}"/>
              </a:ext>
            </a:extLst>
          </p:cNvPr>
          <p:cNvSpPr txBox="1"/>
          <p:nvPr/>
        </p:nvSpPr>
        <p:spPr>
          <a:xfrm>
            <a:off x="648954" y="5662436"/>
            <a:ext cx="9204782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/>
              <a:t>Longtime belief: SGD + regularization eliminates “excess capacity” of the net</a:t>
            </a:r>
          </a:p>
        </p:txBody>
      </p:sp>
    </p:spTree>
    <p:extLst>
      <p:ext uri="{BB962C8B-B14F-4D97-AF65-F5344CB8AC3E}">
        <p14:creationId xmlns:p14="http://schemas.microsoft.com/office/powerpoint/2010/main" val="9157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EE578-0824-CF46-9452-C77D930C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47D7B-92BC-D24E-B4B2-7E2E298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84F38-6233-D140-B2BE-5C86730D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70" y="1372443"/>
            <a:ext cx="6565409" cy="3393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B10BDD-9407-AF45-BED1-AE86BB59DCB3}"/>
              </a:ext>
            </a:extLst>
          </p:cNvPr>
          <p:cNvSpPr txBox="1"/>
          <p:nvPr/>
        </p:nvSpPr>
        <p:spPr>
          <a:xfrm>
            <a:off x="1079500" y="654812"/>
            <a:ext cx="6538265" cy="688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But, excess capacity is still there!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B9693-FADD-4345-95CA-FCA18F92686B}"/>
              </a:ext>
            </a:extLst>
          </p:cNvPr>
          <p:cNvSpPr/>
          <p:nvPr/>
        </p:nvSpPr>
        <p:spPr>
          <a:xfrm>
            <a:off x="2627336" y="4778683"/>
            <a:ext cx="4066883" cy="489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 Inception v3 net on CIFAR10</a:t>
            </a:r>
            <a:endParaRPr lang="en-US" sz="258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C9243-EABD-794B-95C3-4CB37339CFEA}"/>
              </a:ext>
            </a:extLst>
          </p:cNvPr>
          <p:cNvSpPr txBox="1"/>
          <p:nvPr/>
        </p:nvSpPr>
        <p:spPr>
          <a:xfrm>
            <a:off x="849629" y="6112569"/>
            <a:ext cx="8500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[Understanding deep learning requires rethinking generalization, Zhang et al. 17]</a:t>
            </a:r>
          </a:p>
        </p:txBody>
      </p:sp>
      <p:sp>
        <p:nvSpPr>
          <p:cNvPr id="10" name="10-Point Star 9">
            <a:extLst>
              <a:ext uri="{FF2B5EF4-FFF2-40B4-BE49-F238E27FC236}">
                <a16:creationId xmlns:a16="http://schemas.microsoft.com/office/drawing/2014/main" id="{8530A0B6-EE3F-974B-A93B-EB9667F6A755}"/>
              </a:ext>
            </a:extLst>
          </p:cNvPr>
          <p:cNvSpPr/>
          <p:nvPr/>
        </p:nvSpPr>
        <p:spPr>
          <a:xfrm>
            <a:off x="6018038" y="4743988"/>
            <a:ext cx="4070642" cy="1857356"/>
          </a:xfrm>
          <a:prstGeom prst="star10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Hope: An explanation will also  identify intrinsic structure of a  “well-trained” net. </a:t>
            </a:r>
          </a:p>
        </p:txBody>
      </p:sp>
    </p:spTree>
    <p:extLst>
      <p:ext uri="{BB962C8B-B14F-4D97-AF65-F5344CB8AC3E}">
        <p14:creationId xmlns:p14="http://schemas.microsoft.com/office/powerpoint/2010/main" val="200897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519782" y="267586"/>
            <a:ext cx="9462385" cy="110887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106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E4BAF-18A0-6D4E-8138-068B3AE2D6EA}"/>
              </a:ext>
            </a:extLst>
          </p:cNvPr>
          <p:cNvSpPr txBox="1">
            <a:spLocks/>
          </p:cNvSpPr>
          <p:nvPr/>
        </p:nvSpPr>
        <p:spPr>
          <a:xfrm>
            <a:off x="348680" y="349911"/>
            <a:ext cx="9540307" cy="10485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BTW: Excess capacity phenomenon exists in linear models!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F5F33-17FF-DD4A-AA31-28205AA9B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8" y="1272286"/>
            <a:ext cx="2726613" cy="2230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CA5439-94FE-D947-A00B-140783EFEA3B}"/>
              </a:ext>
            </a:extLst>
          </p:cNvPr>
          <p:cNvSpPr txBox="1"/>
          <p:nvPr/>
        </p:nvSpPr>
        <p:spPr>
          <a:xfrm>
            <a:off x="3610525" y="1094604"/>
            <a:ext cx="1603218" cy="484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4" dirty="0">
                <a:latin typeface="Symbol" pitchFamily="2" charset="2"/>
              </a:rPr>
              <a:t>g </a:t>
            </a:r>
            <a:r>
              <a:rPr lang="en-US" sz="2464" dirty="0"/>
              <a:t>= margin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6E2E0-BBD8-8B47-9ABF-31FD629A7908}"/>
              </a:ext>
            </a:extLst>
          </p:cNvPr>
          <p:cNvSpPr txBox="1"/>
          <p:nvPr/>
        </p:nvSpPr>
        <p:spPr>
          <a:xfrm>
            <a:off x="5749280" y="20081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9EC894-0BE4-B94A-9972-153D82D52DA9}"/>
              </a:ext>
            </a:extLst>
          </p:cNvPr>
          <p:cNvSpPr txBox="1"/>
          <p:nvPr/>
        </p:nvSpPr>
        <p:spPr>
          <a:xfrm>
            <a:off x="4412134" y="1767900"/>
            <a:ext cx="36988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Classifier has d parameters. </a:t>
            </a:r>
          </a:p>
          <a:p>
            <a:endParaRPr lang="en-US" sz="2400" dirty="0"/>
          </a:p>
          <a:p>
            <a:br>
              <a:rPr lang="en-US" sz="2400" dirty="0"/>
            </a:br>
            <a:r>
              <a:rPr lang="en-US" sz="24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9D202-56E8-1545-AF1D-246AAAEE6616}"/>
              </a:ext>
            </a:extLst>
          </p:cNvPr>
          <p:cNvSpPr txBox="1"/>
          <p:nvPr/>
        </p:nvSpPr>
        <p:spPr>
          <a:xfrm>
            <a:off x="348680" y="6244501"/>
            <a:ext cx="9206366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 [Understanding deep learning requires understanding kernel learning. Belkin et al’18]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A786ED-81FE-0D40-8061-4C84A9FD6905}"/>
              </a:ext>
            </a:extLst>
          </p:cNvPr>
          <p:cNvSpPr/>
          <p:nvPr/>
        </p:nvSpPr>
        <p:spPr>
          <a:xfrm>
            <a:off x="1164744" y="3629857"/>
            <a:ext cx="70305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has margin </a:t>
            </a:r>
            <a:r>
              <a:rPr lang="en-US" sz="2400" dirty="0">
                <a:latin typeface="Symbol" pitchFamily="2" charset="2"/>
              </a:rPr>
              <a:t>g , </a:t>
            </a:r>
            <a:r>
              <a:rPr lang="en-US" sz="2400" dirty="0"/>
              <a:t>then possible to learn it with</a:t>
            </a:r>
            <a:br>
              <a:rPr lang="en-US" sz="2400" dirty="0"/>
            </a:br>
            <a:r>
              <a:rPr lang="en-US" sz="2400" dirty="0"/>
              <a:t>&lt; O(log d)/</a:t>
            </a:r>
            <a:r>
              <a:rPr lang="en-US" sz="2400" dirty="0">
                <a:latin typeface="Symbol" pitchFamily="2" charset="2"/>
              </a:rPr>
              <a:t>g</a:t>
            </a:r>
            <a:r>
              <a:rPr lang="en-US" sz="2400" baseline="30000" dirty="0">
                <a:latin typeface="Symbol" pitchFamily="2" charset="2"/>
              </a:rPr>
              <a:t>2 </a:t>
            </a:r>
            <a:r>
              <a:rPr lang="en-US" sz="2400" dirty="0"/>
              <a:t> </a:t>
            </a:r>
            <a:r>
              <a:rPr lang="en-US" sz="2400" dirty="0" err="1"/>
              <a:t>datapoints</a:t>
            </a:r>
            <a:r>
              <a:rPr lang="en-US" sz="2400" dirty="0"/>
              <a:t>!  (</a:t>
            </a:r>
            <a:r>
              <a:rPr lang="en-US" sz="2400" dirty="0">
                <a:solidFill>
                  <a:srgbClr val="C00000"/>
                </a:solidFill>
              </a:rPr>
              <a:t>low effective capacity</a:t>
            </a:r>
            <a:r>
              <a:rPr lang="en-US" sz="2400" dirty="0"/>
              <a:t>!)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But always possible to fit linear classifier to  d-1 </a:t>
            </a:r>
            <a:r>
              <a:rPr lang="en-US" sz="2400" dirty="0">
                <a:solidFill>
                  <a:srgbClr val="C00000"/>
                </a:solidFill>
              </a:rPr>
              <a:t>randomly labeled </a:t>
            </a:r>
            <a:r>
              <a:rPr lang="en-US" sz="2400" dirty="0" err="1">
                <a:solidFill>
                  <a:srgbClr val="C00000"/>
                </a:solidFill>
              </a:rPr>
              <a:t>datapoints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as well.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5" name="16-Point Star 14">
            <a:extLst>
              <a:ext uri="{FF2B5EF4-FFF2-40B4-BE49-F238E27FC236}">
                <a16:creationId xmlns:a16="http://schemas.microsoft.com/office/drawing/2014/main" id="{1471B5CD-945B-B143-8602-89A625FDCC3C}"/>
              </a:ext>
            </a:extLst>
          </p:cNvPr>
          <p:cNvSpPr/>
          <p:nvPr/>
        </p:nvSpPr>
        <p:spPr>
          <a:xfrm>
            <a:off x="5841645" y="2128853"/>
            <a:ext cx="3914618" cy="1829817"/>
          </a:xfrm>
          <a:prstGeom prst="star16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Quantify effective capacity of deep nets??</a:t>
            </a:r>
          </a:p>
        </p:txBody>
      </p:sp>
    </p:spTree>
    <p:extLst>
      <p:ext uri="{BB962C8B-B14F-4D97-AF65-F5344CB8AC3E}">
        <p14:creationId xmlns:p14="http://schemas.microsoft.com/office/powerpoint/2010/main" val="9916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259" y="427512"/>
            <a:ext cx="8482202" cy="1425651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Effective Capacity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CA18D8-BAC6-0B42-8C18-731133006AB5}"/>
              </a:ext>
            </a:extLst>
          </p:cNvPr>
          <p:cNvGrpSpPr/>
          <p:nvPr/>
        </p:nvGrpSpPr>
        <p:grpSpPr>
          <a:xfrm>
            <a:off x="1441019" y="1933310"/>
            <a:ext cx="1513637" cy="1470149"/>
            <a:chOff x="1404039" y="3057088"/>
            <a:chExt cx="1810870" cy="2259106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404039" y="3057088"/>
              <a:ext cx="1810870" cy="2259106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2927620" y="3411490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8" name="Oval 7"/>
            <p:cNvSpPr/>
            <p:nvPr/>
          </p:nvSpPr>
          <p:spPr>
            <a:xfrm>
              <a:off x="2556049" y="3953642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9" name="Oval 8"/>
            <p:cNvSpPr/>
            <p:nvPr/>
          </p:nvSpPr>
          <p:spPr>
            <a:xfrm>
              <a:off x="1846243" y="4751416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0" name="Oval 9"/>
            <p:cNvSpPr/>
            <p:nvPr/>
          </p:nvSpPr>
          <p:spPr>
            <a:xfrm>
              <a:off x="2011282" y="4097559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1" name="Oval 10"/>
            <p:cNvSpPr/>
            <p:nvPr/>
          </p:nvSpPr>
          <p:spPr>
            <a:xfrm>
              <a:off x="2691607" y="3227419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2" name="Oval 11"/>
            <p:cNvSpPr/>
            <p:nvPr/>
          </p:nvSpPr>
          <p:spPr>
            <a:xfrm>
              <a:off x="1613998" y="4563996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98E6D0-8ADD-764A-BA32-FCA6AD3EE01C}"/>
              </a:ext>
            </a:extLst>
          </p:cNvPr>
          <p:cNvGrpSpPr/>
          <p:nvPr/>
        </p:nvGrpSpPr>
        <p:grpSpPr>
          <a:xfrm>
            <a:off x="3185600" y="1824385"/>
            <a:ext cx="2168584" cy="1634549"/>
            <a:chOff x="5448289" y="3082496"/>
            <a:chExt cx="2687306" cy="1810870"/>
          </a:xfrm>
        </p:grpSpPr>
        <p:sp>
          <p:nvSpPr>
            <p:cNvPr id="14" name="Freeform 13"/>
            <p:cNvSpPr/>
            <p:nvPr/>
          </p:nvSpPr>
          <p:spPr>
            <a:xfrm>
              <a:off x="5660149" y="3082496"/>
              <a:ext cx="2241176" cy="1810870"/>
            </a:xfrm>
            <a:custGeom>
              <a:avLst/>
              <a:gdLst>
                <a:gd name="connsiteX0" fmla="*/ 0 w 2241176"/>
                <a:gd name="connsiteY0" fmla="*/ 1810870 h 1810870"/>
                <a:gd name="connsiteX1" fmla="*/ 179294 w 2241176"/>
                <a:gd name="connsiteY1" fmla="*/ 1093694 h 1810870"/>
                <a:gd name="connsiteX2" fmla="*/ 878541 w 2241176"/>
                <a:gd name="connsiteY2" fmla="*/ 1237129 h 1810870"/>
                <a:gd name="connsiteX3" fmla="*/ 1237129 w 2241176"/>
                <a:gd name="connsiteY3" fmla="*/ 537882 h 1810870"/>
                <a:gd name="connsiteX4" fmla="*/ 2026023 w 2241176"/>
                <a:gd name="connsiteY4" fmla="*/ 770964 h 1810870"/>
                <a:gd name="connsiteX5" fmla="*/ 2241176 w 2241176"/>
                <a:gd name="connsiteY5" fmla="*/ 0 h 18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1176" h="1810870">
                  <a:moveTo>
                    <a:pt x="0" y="1810870"/>
                  </a:moveTo>
                  <a:cubicBezTo>
                    <a:pt x="16435" y="1500094"/>
                    <a:pt x="32870" y="1189318"/>
                    <a:pt x="179294" y="1093694"/>
                  </a:cubicBezTo>
                  <a:cubicBezTo>
                    <a:pt x="325718" y="998070"/>
                    <a:pt x="702235" y="1329764"/>
                    <a:pt x="878541" y="1237129"/>
                  </a:cubicBezTo>
                  <a:cubicBezTo>
                    <a:pt x="1054847" y="1144494"/>
                    <a:pt x="1045882" y="615576"/>
                    <a:pt x="1237129" y="537882"/>
                  </a:cubicBezTo>
                  <a:cubicBezTo>
                    <a:pt x="1428376" y="460188"/>
                    <a:pt x="1858682" y="860611"/>
                    <a:pt x="2026023" y="770964"/>
                  </a:cubicBezTo>
                  <a:cubicBezTo>
                    <a:pt x="2193364" y="681317"/>
                    <a:pt x="2217270" y="340658"/>
                    <a:pt x="224117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5" name="Oval 14"/>
            <p:cNvSpPr/>
            <p:nvPr/>
          </p:nvSpPr>
          <p:spPr>
            <a:xfrm>
              <a:off x="7172418" y="3835614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6" name="Oval 15"/>
            <p:cNvSpPr/>
            <p:nvPr/>
          </p:nvSpPr>
          <p:spPr>
            <a:xfrm>
              <a:off x="7522545" y="3633283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7" name="Oval 16"/>
            <p:cNvSpPr/>
            <p:nvPr/>
          </p:nvSpPr>
          <p:spPr>
            <a:xfrm>
              <a:off x="5802747" y="4186641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8" name="Oval 17"/>
            <p:cNvSpPr/>
            <p:nvPr/>
          </p:nvSpPr>
          <p:spPr>
            <a:xfrm>
              <a:off x="6851197" y="3633283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9" name="Oval 18"/>
            <p:cNvSpPr/>
            <p:nvPr/>
          </p:nvSpPr>
          <p:spPr>
            <a:xfrm>
              <a:off x="7580361" y="3925054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0" name="Oval 19"/>
            <p:cNvSpPr/>
            <p:nvPr/>
          </p:nvSpPr>
          <p:spPr>
            <a:xfrm>
              <a:off x="6146431" y="4391342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2" name="Oval 21"/>
            <p:cNvSpPr/>
            <p:nvPr/>
          </p:nvSpPr>
          <p:spPr>
            <a:xfrm>
              <a:off x="6361584" y="4104472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3" name="Oval 22"/>
            <p:cNvSpPr/>
            <p:nvPr/>
          </p:nvSpPr>
          <p:spPr>
            <a:xfrm>
              <a:off x="6625990" y="4355297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4" name="Oval 23"/>
            <p:cNvSpPr/>
            <p:nvPr/>
          </p:nvSpPr>
          <p:spPr>
            <a:xfrm>
              <a:off x="6726037" y="3979531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5" name="Oval 24"/>
            <p:cNvSpPr/>
            <p:nvPr/>
          </p:nvSpPr>
          <p:spPr>
            <a:xfrm>
              <a:off x="7849055" y="3610494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6" name="Oval 25"/>
            <p:cNvSpPr/>
            <p:nvPr/>
          </p:nvSpPr>
          <p:spPr>
            <a:xfrm>
              <a:off x="7920442" y="3301421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7" name="Oval 26"/>
            <p:cNvSpPr/>
            <p:nvPr/>
          </p:nvSpPr>
          <p:spPr>
            <a:xfrm>
              <a:off x="5734810" y="4499506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8" name="Oval 27"/>
            <p:cNvSpPr/>
            <p:nvPr/>
          </p:nvSpPr>
          <p:spPr>
            <a:xfrm>
              <a:off x="7580361" y="3297108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9" name="Oval 28"/>
            <p:cNvSpPr/>
            <p:nvPr/>
          </p:nvSpPr>
          <p:spPr>
            <a:xfrm>
              <a:off x="7158375" y="3412897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30" name="Oval 29"/>
            <p:cNvSpPr/>
            <p:nvPr/>
          </p:nvSpPr>
          <p:spPr>
            <a:xfrm>
              <a:off x="6625990" y="3432120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31" name="Oval 30"/>
            <p:cNvSpPr/>
            <p:nvPr/>
          </p:nvSpPr>
          <p:spPr>
            <a:xfrm>
              <a:off x="5956261" y="3943190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32" name="Oval 31"/>
            <p:cNvSpPr/>
            <p:nvPr/>
          </p:nvSpPr>
          <p:spPr>
            <a:xfrm>
              <a:off x="5562233" y="4068612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33" name="Oval 32"/>
            <p:cNvSpPr/>
            <p:nvPr/>
          </p:nvSpPr>
          <p:spPr>
            <a:xfrm>
              <a:off x="5448289" y="4414174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34" name="Oval 33"/>
            <p:cNvSpPr/>
            <p:nvPr/>
          </p:nvSpPr>
          <p:spPr>
            <a:xfrm>
              <a:off x="6472417" y="3763828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83968-34A7-E041-9DAD-88F0A3B03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FC8B7-C645-4A47-94F0-87196019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B6B8D9-7E1B-2540-A21C-0AC217E08D93}"/>
              </a:ext>
            </a:extLst>
          </p:cNvPr>
          <p:cNvSpPr txBox="1"/>
          <p:nvPr/>
        </p:nvSpPr>
        <p:spPr>
          <a:xfrm>
            <a:off x="5969460" y="1778656"/>
            <a:ext cx="4088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(Rough Analogy: If a system </a:t>
            </a:r>
            <a:br>
              <a:rPr lang="en-US" sz="2400" dirty="0"/>
            </a:br>
            <a:r>
              <a:rPr lang="en-US" sz="2400" dirty="0"/>
              <a:t>exhibits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  <a:r>
              <a:rPr lang="en-US" sz="2400" baseline="30000" dirty="0">
                <a:solidFill>
                  <a:srgbClr val="C00000"/>
                </a:solidFill>
              </a:rPr>
              <a:t>k</a:t>
            </a:r>
            <a:r>
              <a:rPr lang="en-US" sz="2400" dirty="0">
                <a:solidFill>
                  <a:srgbClr val="C00000"/>
                </a:solidFill>
              </a:rPr>
              <a:t> distinct states </a:t>
            </a:r>
            <a:r>
              <a:rPr lang="en-US" sz="2400" dirty="0"/>
              <a:t>we say</a:t>
            </a:r>
            <a:br>
              <a:rPr lang="en-US" sz="2400" dirty="0"/>
            </a:br>
            <a:r>
              <a:rPr lang="en-US" sz="2400" dirty="0"/>
              <a:t>it has </a:t>
            </a:r>
            <a:r>
              <a:rPr lang="en-US" sz="2400" dirty="0">
                <a:solidFill>
                  <a:srgbClr val="C00000"/>
                </a:solidFill>
              </a:rPr>
              <a:t>k bits of memory</a:t>
            </a:r>
            <a:r>
              <a:rPr lang="en-US" sz="2400" dirty="0"/>
              <a:t>. 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9265BC-C274-DC49-A842-616DFFCE64A9}"/>
              </a:ext>
            </a:extLst>
          </p:cNvPr>
          <p:cNvSpPr txBox="1"/>
          <p:nvPr/>
        </p:nvSpPr>
        <p:spPr>
          <a:xfrm>
            <a:off x="4580568" y="853081"/>
            <a:ext cx="5060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Roughly,  </a:t>
            </a:r>
            <a:r>
              <a:rPr lang="en-US" sz="2400" dirty="0">
                <a:solidFill>
                  <a:srgbClr val="C00000"/>
                </a:solidFill>
              </a:rPr>
              <a:t>log</a:t>
            </a:r>
            <a:r>
              <a:rPr lang="en-US" sz="2400" dirty="0"/>
              <a:t> (# distinct </a:t>
            </a:r>
            <a:r>
              <a:rPr lang="en-US" sz="2400" dirty="0">
                <a:solidFill>
                  <a:srgbClr val="C00000"/>
                </a:solidFill>
              </a:rPr>
              <a:t>a priori</a:t>
            </a:r>
            <a:r>
              <a:rPr lang="en-US" sz="2400" dirty="0"/>
              <a:t> models)</a:t>
            </a:r>
            <a:br>
              <a:rPr lang="en-US" sz="2400" dirty="0"/>
            </a:br>
            <a:endParaRPr lang="en-US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54D905-34F0-A941-A8DA-9E00FC068753}"/>
              </a:ext>
            </a:extLst>
          </p:cNvPr>
          <p:cNvGrpSpPr/>
          <p:nvPr/>
        </p:nvGrpSpPr>
        <p:grpSpPr>
          <a:xfrm>
            <a:off x="3503626" y="3656768"/>
            <a:ext cx="5801240" cy="883128"/>
            <a:chOff x="683568" y="1484784"/>
            <a:chExt cx="5904656" cy="1080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EE7333-1C0D-2147-827F-CEC942E3BD27}"/>
                </a:ext>
              </a:extLst>
            </p:cNvPr>
            <p:cNvSpPr/>
            <p:nvPr/>
          </p:nvSpPr>
          <p:spPr>
            <a:xfrm>
              <a:off x="683568" y="1484784"/>
              <a:ext cx="590465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374855D-372B-6647-BBA9-79548E0CB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544464"/>
              <a:ext cx="5034343" cy="876424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D454234-C2C1-A740-B5B6-41CD224DF3D0}"/>
              </a:ext>
            </a:extLst>
          </p:cNvPr>
          <p:cNvSpPr txBox="1"/>
          <p:nvPr/>
        </p:nvSpPr>
        <p:spPr>
          <a:xfrm>
            <a:off x="809956" y="3741080"/>
            <a:ext cx="2438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Generalization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Theory (Main </a:t>
            </a:r>
            <a:r>
              <a:rPr lang="en-US" sz="2400" dirty="0" err="1">
                <a:solidFill>
                  <a:srgbClr val="C00000"/>
                </a:solidFill>
              </a:rPr>
              <a:t>Thm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8F51B8-74E4-0643-9A3C-0FA4A07C142A}"/>
              </a:ext>
            </a:extLst>
          </p:cNvPr>
          <p:cNvSpPr txBox="1"/>
          <p:nvPr/>
        </p:nvSpPr>
        <p:spPr>
          <a:xfrm>
            <a:off x="3769143" y="4631886"/>
            <a:ext cx="613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# training samples.   N = effective capacity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5FB45D-39C7-C147-A2CE-DF1B4B21B49D}"/>
              </a:ext>
            </a:extLst>
          </p:cNvPr>
          <p:cNvSpPr txBox="1"/>
          <p:nvPr/>
        </p:nvSpPr>
        <p:spPr>
          <a:xfrm>
            <a:off x="516293" y="5318432"/>
            <a:ext cx="8953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Usual </a:t>
            </a:r>
            <a:r>
              <a:rPr lang="en-US" sz="2400" dirty="0" err="1"/>
              <a:t>upperbounds</a:t>
            </a:r>
            <a:r>
              <a:rPr lang="en-US" sz="2400" dirty="0"/>
              <a:t> on N:  </a:t>
            </a:r>
            <a:r>
              <a:rPr lang="en-US" sz="2400" dirty="0">
                <a:solidFill>
                  <a:srgbClr val="C00000"/>
                </a:solidFill>
              </a:rPr>
              <a:t># of parameters, </a:t>
            </a:r>
            <a:r>
              <a:rPr lang="en-US" sz="2400" dirty="0"/>
              <a:t>VC dimension, </a:t>
            </a:r>
            <a:r>
              <a:rPr lang="en-US" sz="2400" dirty="0" err="1"/>
              <a:t>Rademacher</a:t>
            </a:r>
            <a:endParaRPr 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B0F48-21E9-1846-A3CA-9C19B05E014B}"/>
              </a:ext>
            </a:extLst>
          </p:cNvPr>
          <p:cNvSpPr txBox="1"/>
          <p:nvPr/>
        </p:nvSpPr>
        <p:spPr>
          <a:xfrm>
            <a:off x="486365" y="5980466"/>
            <a:ext cx="6970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deep nets, all of these are </a:t>
            </a:r>
            <a:r>
              <a:rPr lang="en-US" sz="2400" dirty="0">
                <a:solidFill>
                  <a:srgbClr val="C00000"/>
                </a:solidFill>
              </a:rPr>
              <a:t>about the same (usually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						vacuous)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3EBEF8-F8CD-7845-ABC0-1050A3E0A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47" y="5954931"/>
            <a:ext cx="848765" cy="10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3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3" grpId="0"/>
      <p:bldP spid="44" grpId="0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7DE99-AD54-6349-9A16-5BEC7409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11D3C-D494-DC47-B05B-0E5E4AD2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F113C-3FAC-8640-9B0D-6C11606B914B}"/>
              </a:ext>
            </a:extLst>
          </p:cNvPr>
          <p:cNvSpPr txBox="1"/>
          <p:nvPr/>
        </p:nvSpPr>
        <p:spPr>
          <a:xfrm>
            <a:off x="6528388" y="352905"/>
            <a:ext cx="2398734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Proof Sketch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CF8920-7ED7-1146-ADCC-9D839B186E9C}"/>
              </a:ext>
            </a:extLst>
          </p:cNvPr>
          <p:cNvGrpSpPr/>
          <p:nvPr/>
        </p:nvGrpSpPr>
        <p:grpSpPr>
          <a:xfrm>
            <a:off x="471951" y="1472507"/>
            <a:ext cx="2702775" cy="1961889"/>
            <a:chOff x="5292080" y="1844824"/>
            <a:chExt cx="3159351" cy="16040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AB1C3B-41E8-024B-B5EF-F2DD5701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2080" y="1844824"/>
              <a:ext cx="2781300" cy="121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1AFA47-87E4-3743-8077-AC8CB1DD8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2080" y="3232848"/>
              <a:ext cx="3159351" cy="21602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B228F54-26C2-AA40-9461-C4876D2875BE}"/>
              </a:ext>
            </a:extLst>
          </p:cNvPr>
          <p:cNvSpPr txBox="1"/>
          <p:nvPr/>
        </p:nvSpPr>
        <p:spPr>
          <a:xfrm>
            <a:off x="3369639" y="1207329"/>
            <a:ext cx="6317499" cy="3666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400" dirty="0"/>
              <a:t>Fix deep net 𝛉 and its parameters</a:t>
            </a:r>
            <a:br>
              <a:rPr lang="en-US" sz="2581" dirty="0"/>
            </a:br>
            <a:r>
              <a:rPr lang="en-US" sz="2581" dirty="0"/>
              <a:t>  </a:t>
            </a:r>
            <a:r>
              <a:rPr lang="en-US" sz="2400" dirty="0"/>
              <a:t>Err</a:t>
            </a:r>
            <a:r>
              <a:rPr lang="en-US" sz="2400" baseline="-25000" dirty="0"/>
              <a:t>𝛉</a:t>
            </a:r>
            <a:r>
              <a:rPr lang="en-US" sz="2400" dirty="0"/>
              <a:t> =  test error</a:t>
            </a:r>
            <a:br>
              <a:rPr lang="en-US" sz="2581" dirty="0"/>
            </a:br>
            <a:endParaRPr lang="en-US" sz="2581" dirty="0"/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581" dirty="0"/>
              <a:t>Take </a:t>
            </a:r>
            <a:r>
              <a:rPr lang="en-US" sz="2581" dirty="0" err="1"/>
              <a:t>iid</a:t>
            </a:r>
            <a:r>
              <a:rPr lang="en-US" sz="2581" dirty="0"/>
              <a:t> sample S of m </a:t>
            </a:r>
            <a:r>
              <a:rPr lang="en-US" sz="2581" dirty="0" err="1"/>
              <a:t>datapoints</a:t>
            </a:r>
            <a:r>
              <a:rPr lang="en-US" sz="2581" dirty="0"/>
              <a:t>,</a:t>
            </a:r>
            <a:br>
              <a:rPr lang="en-US" sz="2581" dirty="0"/>
            </a:br>
            <a:r>
              <a:rPr lang="en-US" sz="2581" dirty="0"/>
              <a:t>  </a:t>
            </a:r>
            <a:r>
              <a:rPr lang="en-US" sz="2400" dirty="0"/>
              <a:t>Err</a:t>
            </a:r>
            <a:r>
              <a:rPr lang="en-US" sz="2400" baseline="-25000" dirty="0"/>
              <a:t>𝛉,S</a:t>
            </a:r>
            <a:r>
              <a:rPr lang="en-US" sz="2400" dirty="0"/>
              <a:t> =  </a:t>
            </a:r>
            <a:r>
              <a:rPr lang="en-US" sz="2400" dirty="0" err="1"/>
              <a:t>avg</a:t>
            </a:r>
            <a:r>
              <a:rPr lang="en-US" sz="2400" dirty="0"/>
              <a:t> error on S = training error</a:t>
            </a:r>
            <a:br>
              <a:rPr lang="en-US" sz="2581" dirty="0"/>
            </a:br>
            <a:endParaRPr lang="en-US" sz="2581" dirty="0"/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581" dirty="0"/>
              <a:t>By concentration bounds, for fixed net 𝛉 </a:t>
            </a:r>
            <a:br>
              <a:rPr lang="en-US" sz="2581" dirty="0"/>
            </a:br>
            <a:r>
              <a:rPr lang="en-US" sz="2581" dirty="0" err="1"/>
              <a:t>Pr</a:t>
            </a:r>
            <a:r>
              <a:rPr lang="en-US" sz="2581" baseline="-25000" dirty="0" err="1"/>
              <a:t>S</a:t>
            </a:r>
            <a:r>
              <a:rPr lang="en-US" sz="2581" dirty="0"/>
              <a:t>[diff. between them ≤𝝴] &gt; 1- </a:t>
            </a:r>
            <a:r>
              <a:rPr lang="en-US" sz="2581" dirty="0" err="1"/>
              <a:t>exp</a:t>
            </a:r>
            <a:r>
              <a:rPr lang="en-US" sz="2581" dirty="0"/>
              <a:t>(- 𝝴</a:t>
            </a:r>
            <a:r>
              <a:rPr lang="en-US" sz="2581" baseline="30000" dirty="0"/>
              <a:t>2</a:t>
            </a:r>
            <a:r>
              <a:rPr lang="en-US" sz="2581" dirty="0"/>
              <a:t>m)</a:t>
            </a:r>
            <a:br>
              <a:rPr lang="en-US" sz="2581" dirty="0"/>
            </a:br>
            <a:endParaRPr lang="en-US" sz="258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1FE8A-5E21-FB48-A77D-E3F0E6305A21}"/>
              </a:ext>
            </a:extLst>
          </p:cNvPr>
          <p:cNvSpPr txBox="1"/>
          <p:nvPr/>
        </p:nvSpPr>
        <p:spPr>
          <a:xfrm>
            <a:off x="4188906" y="3057541"/>
            <a:ext cx="184731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8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E31A3-DE31-014C-A4A9-8873F9EDC0B4}"/>
              </a:ext>
            </a:extLst>
          </p:cNvPr>
          <p:cNvSpPr txBox="1"/>
          <p:nvPr/>
        </p:nvSpPr>
        <p:spPr>
          <a:xfrm>
            <a:off x="471951" y="4771099"/>
            <a:ext cx="6931706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Complication:  Net </a:t>
            </a:r>
            <a:r>
              <a:rPr lang="en-US" sz="2581" dirty="0">
                <a:solidFill>
                  <a:srgbClr val="C00000"/>
                </a:solidFill>
              </a:rPr>
              <a:t>depends upon training sample </a:t>
            </a:r>
            <a:r>
              <a:rPr lang="en-US" sz="2581" dirty="0"/>
              <a:t>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9E8CE0-A2AC-AD42-B96B-0662F6806CBD}"/>
              </a:ext>
            </a:extLst>
          </p:cNvPr>
          <p:cNvSpPr txBox="1"/>
          <p:nvPr/>
        </p:nvSpPr>
        <p:spPr>
          <a:xfrm>
            <a:off x="623864" y="5438549"/>
            <a:ext cx="7138749" cy="1680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Solution: Union bound over </a:t>
            </a:r>
            <a:r>
              <a:rPr lang="en-US" sz="2581" dirty="0">
                <a:solidFill>
                  <a:srgbClr val="C00000"/>
                </a:solidFill>
              </a:rPr>
              <a:t>“all possible” </a:t>
            </a:r>
            <a:r>
              <a:rPr lang="en-US" sz="2581" dirty="0"/>
              <a:t>𝛉.</a:t>
            </a:r>
            <a:br>
              <a:rPr lang="en-US" sz="2581" dirty="0"/>
            </a:br>
            <a:r>
              <a:rPr lang="en-US" sz="2581" dirty="0"/>
              <a:t>If # (possible 𝛉) = </a:t>
            </a:r>
            <a:r>
              <a:rPr lang="en-US" sz="2581" dirty="0">
                <a:latin typeface="Lucida Handwriting" panose="03010101010101010101" pitchFamily="66" charset="77"/>
              </a:rPr>
              <a:t>W, </a:t>
            </a:r>
            <a:r>
              <a:rPr lang="en-US" sz="2581" dirty="0"/>
              <a:t>suffices to let m &gt; (log </a:t>
            </a:r>
            <a:r>
              <a:rPr lang="en-US" sz="2581" dirty="0">
                <a:latin typeface="Lucida Handwriting" panose="03010101010101010101" pitchFamily="66" charset="77"/>
              </a:rPr>
              <a:t>W</a:t>
            </a:r>
            <a:r>
              <a:rPr lang="en-US" sz="2581" dirty="0"/>
              <a:t>)/𝝴</a:t>
            </a:r>
            <a:r>
              <a:rPr lang="en-US" sz="2581" baseline="30000" dirty="0"/>
              <a:t>2</a:t>
            </a:r>
            <a:br>
              <a:rPr lang="en-US" sz="2581" dirty="0"/>
            </a:br>
            <a:r>
              <a:rPr lang="en-US" sz="2581" dirty="0"/>
              <a:t> </a:t>
            </a:r>
            <a:br>
              <a:rPr lang="en-US" sz="2581" dirty="0"/>
            </a:br>
            <a:endParaRPr lang="en-US" sz="2581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9E25A935-2B3A-F94D-A333-8E5F4AB42B91}"/>
              </a:ext>
            </a:extLst>
          </p:cNvPr>
          <p:cNvSpPr/>
          <p:nvPr/>
        </p:nvSpPr>
        <p:spPr>
          <a:xfrm>
            <a:off x="503610" y="3856519"/>
            <a:ext cx="2897689" cy="970741"/>
          </a:xfrm>
          <a:prstGeom prst="wedgeRoundRectCallout">
            <a:avLst>
              <a:gd name="adj1" fmla="val 48683"/>
              <a:gd name="adj2" fmla="val 156713"/>
              <a:gd name="adj3" fmla="val 16667"/>
            </a:avLst>
          </a:prstGeom>
          <a:solidFill>
            <a:srgbClr val="FBE5D6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“Effective capacity” </a:t>
            </a:r>
          </a:p>
          <a:p>
            <a:r>
              <a:rPr lang="en-US" sz="2400" dirty="0">
                <a:solidFill>
                  <a:schemeClr val="tx1"/>
                </a:solidFill>
              </a:rPr>
              <a:t>= log </a:t>
            </a:r>
            <a:r>
              <a:rPr lang="en-US" sz="2400" dirty="0">
                <a:solidFill>
                  <a:schemeClr val="tx1"/>
                </a:solidFill>
                <a:latin typeface="Lucida Handwriting" panose="03010101010101010101" pitchFamily="66" charset="77"/>
              </a:rPr>
              <a:t>W</a:t>
            </a:r>
            <a:r>
              <a:rPr lang="en-US" sz="2400" dirty="0">
                <a:latin typeface="Lucida Handwriting" panose="03010101010101010101" pitchFamily="66" charset="77"/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= N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6C086D-F9CB-1C42-9716-31A87A2B8285}"/>
              </a:ext>
            </a:extLst>
          </p:cNvPr>
          <p:cNvGrpSpPr/>
          <p:nvPr/>
        </p:nvGrpSpPr>
        <p:grpSpPr>
          <a:xfrm>
            <a:off x="294406" y="187485"/>
            <a:ext cx="5760640" cy="1019844"/>
            <a:chOff x="683568" y="1484784"/>
            <a:chExt cx="5904656" cy="10801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AB6B91-4716-154E-807B-526A5F27AC35}"/>
                </a:ext>
              </a:extLst>
            </p:cNvPr>
            <p:cNvSpPr/>
            <p:nvPr/>
          </p:nvSpPr>
          <p:spPr>
            <a:xfrm>
              <a:off x="683568" y="1484784"/>
              <a:ext cx="590465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1D1836-D7B4-0543-9B09-1E5113EC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544464"/>
              <a:ext cx="5034343" cy="876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96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127908" y="-328576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E4BAF-18A0-6D4E-8138-068B3AE2D6EA}"/>
              </a:ext>
            </a:extLst>
          </p:cNvPr>
          <p:cNvSpPr txBox="1">
            <a:spLocks/>
          </p:cNvSpPr>
          <p:nvPr/>
        </p:nvSpPr>
        <p:spPr>
          <a:xfrm>
            <a:off x="847164" y="226573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Old notion: Flat Minima  </a:t>
            </a:r>
            <a:br>
              <a:rPr lang="en-US" sz="430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				</a:t>
            </a:r>
            <a:r>
              <a:rPr lang="en-US" sz="2151" dirty="0">
                <a:solidFill>
                  <a:schemeClr val="tx1"/>
                </a:solidFill>
              </a:rPr>
              <a:t>[</a:t>
            </a:r>
            <a:r>
              <a:rPr lang="en-US" sz="2151" dirty="0" err="1">
                <a:solidFill>
                  <a:schemeClr val="tx1"/>
                </a:solidFill>
              </a:rPr>
              <a:t>Hochreiter</a:t>
            </a:r>
            <a:r>
              <a:rPr lang="en-US" sz="2151" dirty="0">
                <a:solidFill>
                  <a:schemeClr val="tx1"/>
                </a:solidFill>
              </a:rPr>
              <a:t>, Schmidhuber’95]</a:t>
            </a:r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5DDE8-A23D-354C-82FD-465885EF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6" y="1852699"/>
            <a:ext cx="4884350" cy="1761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670EC-1FFE-A64B-B278-A141E2B5FE13}"/>
              </a:ext>
            </a:extLst>
          </p:cNvPr>
          <p:cNvSpPr txBox="1"/>
          <p:nvPr/>
        </p:nvSpPr>
        <p:spPr>
          <a:xfrm>
            <a:off x="971759" y="4467872"/>
            <a:ext cx="8151912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Flat minimum has lower description length </a:t>
            </a:r>
            <a:br>
              <a:rPr lang="en-US" sz="2581" dirty="0">
                <a:sym typeface="Wingdings" pitchFamily="2" charset="2"/>
              </a:rPr>
            </a:br>
            <a:r>
              <a:rPr lang="en-US" sz="2581" dirty="0">
                <a:sym typeface="Wingdings" pitchFamily="2" charset="2"/>
              </a:rPr>
              <a:t> Fewer # of “possible models” with such small descriptions</a:t>
            </a:r>
            <a:endParaRPr lang="en-US" sz="258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B33F7-4191-DA45-979F-D652E2D262C9}"/>
              </a:ext>
            </a:extLst>
          </p:cNvPr>
          <p:cNvSpPr txBox="1"/>
          <p:nvPr/>
        </p:nvSpPr>
        <p:spPr>
          <a:xfrm>
            <a:off x="1229654" y="3650925"/>
            <a:ext cx="593432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/>
              <a:t>Flat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F4577-9A56-574F-9F36-F9FA627D0134}"/>
              </a:ext>
            </a:extLst>
          </p:cNvPr>
          <p:cNvSpPr txBox="1"/>
          <p:nvPr/>
        </p:nvSpPr>
        <p:spPr>
          <a:xfrm>
            <a:off x="4172571" y="3577175"/>
            <a:ext cx="838691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/>
              <a:t>Sharp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4D7B8-8A59-8242-9DD0-3D494236AF0A}"/>
              </a:ext>
            </a:extLst>
          </p:cNvPr>
          <p:cNvSpPr txBox="1"/>
          <p:nvPr/>
        </p:nvSpPr>
        <p:spPr>
          <a:xfrm>
            <a:off x="971760" y="5621582"/>
            <a:ext cx="7240315" cy="797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rgbClr val="C00000"/>
                </a:solidFill>
              </a:rPr>
              <a:t>Makes intuitive sense but hard to make quantitative…</a:t>
            </a: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(and false for some </a:t>
            </a:r>
            <a:r>
              <a:rPr lang="en-US" sz="2000" dirty="0" err="1">
                <a:solidFill>
                  <a:srgbClr val="C00000"/>
                </a:solidFill>
              </a:rPr>
              <a:t>defns</a:t>
            </a:r>
            <a:r>
              <a:rPr lang="en-US" sz="2000" dirty="0">
                <a:solidFill>
                  <a:srgbClr val="C00000"/>
                </a:solidFill>
              </a:rPr>
              <a:t> of “sharp” [</a:t>
            </a:r>
            <a:r>
              <a:rPr lang="en-US" sz="2000" dirty="0" err="1">
                <a:solidFill>
                  <a:srgbClr val="C00000"/>
                </a:solidFill>
              </a:rPr>
              <a:t>Dinh</a:t>
            </a:r>
            <a:r>
              <a:rPr lang="en-US" sz="2000" dirty="0">
                <a:solidFill>
                  <a:srgbClr val="C00000"/>
                </a:solidFill>
              </a:rPr>
              <a:t> et al’17])</a:t>
            </a:r>
            <a:endParaRPr lang="en-US" sz="258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330E4-33BF-574E-A7D4-D7A789A8AA3E}"/>
              </a:ext>
            </a:extLst>
          </p:cNvPr>
          <p:cNvSpPr txBox="1"/>
          <p:nvPr/>
        </p:nvSpPr>
        <p:spPr>
          <a:xfrm>
            <a:off x="5610899" y="2932141"/>
            <a:ext cx="3509102" cy="121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“Flat minima” generalize </a:t>
            </a:r>
            <a:br>
              <a:rPr lang="en-US" sz="2581" dirty="0"/>
            </a:br>
            <a:r>
              <a:rPr lang="en-US" sz="2581" dirty="0"/>
              <a:t>better empirically </a:t>
            </a:r>
            <a:br>
              <a:rPr lang="en-US" sz="2581" dirty="0"/>
            </a:br>
            <a:r>
              <a:rPr lang="en-US" sz="2151" dirty="0"/>
              <a:t>[</a:t>
            </a:r>
            <a:r>
              <a:rPr lang="en-US" sz="2151" dirty="0" err="1"/>
              <a:t>Keskar</a:t>
            </a:r>
            <a:r>
              <a:rPr lang="en-US" sz="2151" dirty="0"/>
              <a:t>  et all’16]</a:t>
            </a:r>
            <a:endParaRPr lang="en-US" sz="258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2219E-A082-E84B-BBCD-66E25FAB02C6}"/>
              </a:ext>
            </a:extLst>
          </p:cNvPr>
          <p:cNvSpPr txBox="1"/>
          <p:nvPr/>
        </p:nvSpPr>
        <p:spPr>
          <a:xfrm>
            <a:off x="2705848" y="1127740"/>
            <a:ext cx="2129109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/>
              <a:t>[Hinton-Camp’93]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BC7B45B-C245-1445-B80C-8B9AF86A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F5E691B-9CAE-B246-AF3C-96703CCB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3DBA9-BF59-F74D-A55C-93EE58256A57}"/>
              </a:ext>
            </a:extLst>
          </p:cNvPr>
          <p:cNvSpPr txBox="1"/>
          <p:nvPr/>
        </p:nvSpPr>
        <p:spPr>
          <a:xfrm>
            <a:off x="5533256" y="1781875"/>
            <a:ext cx="4341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Multiple arguments ➜</a:t>
            </a:r>
            <a:br>
              <a:rPr lang="en-US" sz="2400" dirty="0"/>
            </a:br>
            <a:r>
              <a:rPr lang="en-US" sz="2400" dirty="0"/>
              <a:t>“Noise in SGD favors flat minima”</a:t>
            </a:r>
          </a:p>
        </p:txBody>
      </p:sp>
    </p:spTree>
    <p:extLst>
      <p:ext uri="{BB962C8B-B14F-4D97-AF65-F5344CB8AC3E}">
        <p14:creationId xmlns:p14="http://schemas.microsoft.com/office/powerpoint/2010/main" val="2695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89973-F56D-A447-AC49-08F5BF8D7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063513"/>
            <a:ext cx="4107243" cy="3157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689DE-1821-E444-BEA6-A3C2D01EB9EC}"/>
              </a:ext>
            </a:extLst>
          </p:cNvPr>
          <p:cNvSpPr txBox="1"/>
          <p:nvPr/>
        </p:nvSpPr>
        <p:spPr>
          <a:xfrm>
            <a:off x="415735" y="258363"/>
            <a:ext cx="9122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Current status of generalization theory: postmortem analysis…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271D26-324E-594F-851B-7C723A31FC60}"/>
              </a:ext>
            </a:extLst>
          </p:cNvPr>
          <p:cNvSpPr/>
          <p:nvPr/>
        </p:nvSpPr>
        <p:spPr>
          <a:xfrm>
            <a:off x="5308467" y="1058287"/>
            <a:ext cx="2872954" cy="1207268"/>
          </a:xfrm>
          <a:prstGeom prst="wedgeRoundRectCallout">
            <a:avLst>
              <a:gd name="adj1" fmla="val -77366"/>
              <a:gd name="adj2" fmla="val 311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solidFill>
                  <a:schemeClr val="tx1"/>
                </a:solidFill>
              </a:rPr>
              <a:t>It has Property 𝚽 shared by very</a:t>
            </a:r>
            <a:br>
              <a:rPr lang="en-US" sz="2581" dirty="0">
                <a:solidFill>
                  <a:schemeClr val="tx1"/>
                </a:solidFill>
              </a:rPr>
            </a:br>
            <a:r>
              <a:rPr lang="en-US" sz="2581" dirty="0">
                <a:solidFill>
                  <a:schemeClr val="tx1"/>
                </a:solidFill>
              </a:rPr>
              <a:t>few nets… </a:t>
            </a:r>
          </a:p>
        </p:txBody>
      </p:sp>
      <p:sp>
        <p:nvSpPr>
          <p:cNvPr id="6" name="16-Point Star 5">
            <a:extLst>
              <a:ext uri="{FF2B5EF4-FFF2-40B4-BE49-F238E27FC236}">
                <a16:creationId xmlns:a16="http://schemas.microsoft.com/office/drawing/2014/main" id="{51692FD1-7F32-2944-A2DE-21A16E54427D}"/>
              </a:ext>
            </a:extLst>
          </p:cNvPr>
          <p:cNvSpPr/>
          <p:nvPr/>
        </p:nvSpPr>
        <p:spPr>
          <a:xfrm>
            <a:off x="2138291" y="2972413"/>
            <a:ext cx="2849409" cy="1054780"/>
          </a:xfrm>
          <a:prstGeom prst="star16">
            <a:avLst/>
          </a:prstGeom>
          <a:solidFill>
            <a:srgbClr val="5B9BD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81" b="1" dirty="0">
                <a:solidFill>
                  <a:srgbClr val="D5FC79"/>
                </a:solidFill>
              </a:rPr>
              <a:t>TRAINED NET 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BD44E-80D2-4846-B1DE-6FB3AC99F0C8}"/>
              </a:ext>
            </a:extLst>
          </p:cNvPr>
          <p:cNvSpPr txBox="1"/>
          <p:nvPr/>
        </p:nvSpPr>
        <p:spPr>
          <a:xfrm>
            <a:off x="694283" y="4554707"/>
            <a:ext cx="4400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Qualitative </a:t>
            </a:r>
            <a:r>
              <a:rPr lang="en-US" sz="2400" dirty="0"/>
              <a:t>check: Correlates with </a:t>
            </a:r>
            <a:br>
              <a:rPr lang="en-US" sz="2400" dirty="0"/>
            </a:br>
            <a:r>
              <a:rPr lang="en-US" sz="2400" dirty="0"/>
              <a:t>		generalization?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D3597-55CC-2044-8DD3-77B507A156BD}"/>
              </a:ext>
            </a:extLst>
          </p:cNvPr>
          <p:cNvSpPr txBox="1"/>
          <p:nvPr/>
        </p:nvSpPr>
        <p:spPr>
          <a:xfrm>
            <a:off x="692302" y="5683501"/>
            <a:ext cx="8679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Quantitative</a:t>
            </a:r>
            <a:r>
              <a:rPr lang="en-US" sz="2400" dirty="0"/>
              <a:t>: Use property 𝚽 to </a:t>
            </a:r>
            <a:r>
              <a:rPr lang="en-US" sz="2400" dirty="0">
                <a:solidFill>
                  <a:srgbClr val="C00000"/>
                </a:solidFill>
              </a:rPr>
              <a:t>compute upper bound </a:t>
            </a:r>
            <a:r>
              <a:rPr lang="en-US" sz="2400" dirty="0"/>
              <a:t>on “very few”</a:t>
            </a:r>
          </a:p>
          <a:p>
            <a:r>
              <a:rPr lang="en-US" sz="2400" dirty="0"/>
              <a:t>and hence effective capacity   </a:t>
            </a:r>
            <a:r>
              <a:rPr lang="en-US" sz="2400" dirty="0">
                <a:solidFill>
                  <a:srgbClr val="C00000"/>
                </a:solidFill>
              </a:rPr>
              <a:t>(much harder!)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73BAA4-5602-6148-ABA0-F12465CE1564}"/>
              </a:ext>
            </a:extLst>
          </p:cNvPr>
          <p:cNvGrpSpPr/>
          <p:nvPr/>
        </p:nvGrpSpPr>
        <p:grpSpPr>
          <a:xfrm>
            <a:off x="6181328" y="3777086"/>
            <a:ext cx="2810102" cy="1391562"/>
            <a:chOff x="6181328" y="3777086"/>
            <a:chExt cx="2810102" cy="13915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5867F8-9DDC-9643-B89A-5E4BD402AAFB}"/>
                </a:ext>
              </a:extLst>
            </p:cNvPr>
            <p:cNvGrpSpPr/>
            <p:nvPr/>
          </p:nvGrpSpPr>
          <p:grpSpPr>
            <a:xfrm>
              <a:off x="6181328" y="4027193"/>
              <a:ext cx="2000093" cy="1141455"/>
              <a:chOff x="6181328" y="4027193"/>
              <a:chExt cx="2000093" cy="1141455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6F94746-FAAB-DB4F-A324-F8F587EECADF}"/>
                  </a:ext>
                </a:extLst>
              </p:cNvPr>
              <p:cNvCxnSpPr/>
              <p:nvPr/>
            </p:nvCxnSpPr>
            <p:spPr>
              <a:xfrm>
                <a:off x="6181328" y="5016248"/>
                <a:ext cx="200009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4A9B5C1-1A7D-5443-9398-C2993FDE70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33728" y="4027193"/>
                <a:ext cx="0" cy="11414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F88971-EDCA-1940-BD28-06372A63FCFA}"/>
                </a:ext>
              </a:extLst>
            </p:cNvPr>
            <p:cNvSpPr/>
            <p:nvPr/>
          </p:nvSpPr>
          <p:spPr>
            <a:xfrm>
              <a:off x="6634716" y="4554707"/>
              <a:ext cx="1344028" cy="381163"/>
            </a:xfrm>
            <a:custGeom>
              <a:avLst/>
              <a:gdLst>
                <a:gd name="connsiteX0" fmla="*/ 0 w 1344028"/>
                <a:gd name="connsiteY0" fmla="*/ 17293 h 381163"/>
                <a:gd name="connsiteX1" fmla="*/ 425303 w 1344028"/>
                <a:gd name="connsiteY1" fmla="*/ 38558 h 381163"/>
                <a:gd name="connsiteX2" fmla="*/ 1297172 w 1344028"/>
                <a:gd name="connsiteY2" fmla="*/ 357535 h 381163"/>
                <a:gd name="connsiteX3" fmla="*/ 1233377 w 1344028"/>
                <a:gd name="connsiteY3" fmla="*/ 357535 h 381163"/>
                <a:gd name="connsiteX4" fmla="*/ 1233377 w 1344028"/>
                <a:gd name="connsiteY4" fmla="*/ 357535 h 38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4028" h="381163">
                  <a:moveTo>
                    <a:pt x="0" y="17293"/>
                  </a:moveTo>
                  <a:cubicBezTo>
                    <a:pt x="104554" y="-428"/>
                    <a:pt x="209108" y="-18149"/>
                    <a:pt x="425303" y="38558"/>
                  </a:cubicBezTo>
                  <a:cubicBezTo>
                    <a:pt x="641498" y="95265"/>
                    <a:pt x="1162493" y="304372"/>
                    <a:pt x="1297172" y="357535"/>
                  </a:cubicBezTo>
                  <a:cubicBezTo>
                    <a:pt x="1431851" y="410698"/>
                    <a:pt x="1233377" y="357535"/>
                    <a:pt x="1233377" y="357535"/>
                  </a:cubicBezTo>
                  <a:lnTo>
                    <a:pt x="1233377" y="357535"/>
                  </a:lnTo>
                </a:path>
              </a:pathLst>
            </a:cu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AC76BEA-5069-824F-BA4C-0B6140E7ED27}"/>
                </a:ext>
              </a:extLst>
            </p:cNvPr>
            <p:cNvSpPr/>
            <p:nvPr/>
          </p:nvSpPr>
          <p:spPr>
            <a:xfrm>
              <a:off x="6677247" y="4082902"/>
              <a:ext cx="1403497" cy="489098"/>
            </a:xfrm>
            <a:custGeom>
              <a:avLst/>
              <a:gdLst>
                <a:gd name="connsiteX0" fmla="*/ 0 w 1403497"/>
                <a:gd name="connsiteY0" fmla="*/ 0 h 489098"/>
                <a:gd name="connsiteX1" fmla="*/ 659218 w 1403497"/>
                <a:gd name="connsiteY1" fmla="*/ 340242 h 489098"/>
                <a:gd name="connsiteX2" fmla="*/ 1403497 w 1403497"/>
                <a:gd name="connsiteY2" fmla="*/ 489098 h 489098"/>
                <a:gd name="connsiteX3" fmla="*/ 1403497 w 1403497"/>
                <a:gd name="connsiteY3" fmla="*/ 489098 h 48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497" h="489098">
                  <a:moveTo>
                    <a:pt x="0" y="0"/>
                  </a:moveTo>
                  <a:cubicBezTo>
                    <a:pt x="212651" y="129363"/>
                    <a:pt x="425302" y="258726"/>
                    <a:pt x="659218" y="340242"/>
                  </a:cubicBezTo>
                  <a:cubicBezTo>
                    <a:pt x="893134" y="421758"/>
                    <a:pt x="1403497" y="489098"/>
                    <a:pt x="1403497" y="489098"/>
                  </a:cubicBezTo>
                  <a:lnTo>
                    <a:pt x="1403497" y="489098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05DB3D-F5AE-8246-AEF5-6F83A1A80F79}"/>
                </a:ext>
              </a:extLst>
            </p:cNvPr>
            <p:cNvSpPr txBox="1"/>
            <p:nvPr/>
          </p:nvSpPr>
          <p:spPr>
            <a:xfrm>
              <a:off x="6709652" y="3777086"/>
              <a:ext cx="22817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Generalization error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704B811-B301-054E-B425-B8FD9AFEA638}"/>
                </a:ext>
              </a:extLst>
            </p:cNvPr>
            <p:cNvSpPr/>
            <p:nvPr/>
          </p:nvSpPr>
          <p:spPr>
            <a:xfrm>
              <a:off x="6889226" y="4594069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𝚽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285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C08F04-9E09-C44B-96D8-683E10DD602E}"/>
              </a:ext>
            </a:extLst>
          </p:cNvPr>
          <p:cNvSpPr txBox="1">
            <a:spLocks/>
          </p:cNvSpPr>
          <p:nvPr/>
        </p:nvSpPr>
        <p:spPr>
          <a:xfrm>
            <a:off x="537384" y="-43887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72" dirty="0" err="1">
                <a:solidFill>
                  <a:schemeClr val="accent2">
                    <a:lumMod val="75000"/>
                  </a:schemeClr>
                </a:solidFill>
              </a:rPr>
              <a:t>Nonvacuous</a:t>
            </a: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 estimate of  “true capacity”</a:t>
            </a:r>
            <a:br>
              <a:rPr lang="en-US" sz="3872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has proved elusive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(starting point  [Langfod-Caruana02]</a:t>
            </a:r>
            <a:endParaRPr lang="en-US" sz="3872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A21DD-BB90-B444-9C08-98F1A3254CEB}"/>
              </a:ext>
            </a:extLst>
          </p:cNvPr>
          <p:cNvSpPr/>
          <p:nvPr/>
        </p:nvSpPr>
        <p:spPr>
          <a:xfrm>
            <a:off x="6268322" y="4604513"/>
            <a:ext cx="774451" cy="4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D319A-F821-A643-84C6-F7F7C720B806}"/>
              </a:ext>
            </a:extLst>
          </p:cNvPr>
          <p:cNvSpPr txBox="1"/>
          <p:nvPr/>
        </p:nvSpPr>
        <p:spPr>
          <a:xfrm>
            <a:off x="537384" y="5954074"/>
            <a:ext cx="88043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Ideas include: PAC-Bayes, Margin, </a:t>
            </a:r>
            <a:r>
              <a:rPr lang="en-US" sz="2400" dirty="0" err="1">
                <a:solidFill>
                  <a:srgbClr val="C00000"/>
                </a:solidFill>
              </a:rPr>
              <a:t>Rademacher</a:t>
            </a:r>
            <a:r>
              <a:rPr lang="en-US" sz="2400" dirty="0">
                <a:solidFill>
                  <a:srgbClr val="C00000"/>
                </a:solidFill>
              </a:rPr>
              <a:t>, ..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000" dirty="0"/>
              <a:t>[Dziugaite-Roy’17] have more </a:t>
            </a:r>
            <a:r>
              <a:rPr lang="en-US" sz="2000" dirty="0" err="1"/>
              <a:t>nonvacuous</a:t>
            </a:r>
            <a:r>
              <a:rPr lang="en-US" sz="2000" dirty="0"/>
              <a:t> bounds for MNIST** but not an asymptotic</a:t>
            </a:r>
            <a:br>
              <a:rPr lang="en-US" sz="2000" dirty="0"/>
            </a:br>
            <a:r>
              <a:rPr lang="en-US" sz="2000" dirty="0"/>
              <a:t>“complexity measure”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F51C0F-2FFA-934F-976A-F50BC03EFBEA}"/>
              </a:ext>
            </a:extLst>
          </p:cNvPr>
          <p:cNvSpPr/>
          <p:nvPr/>
        </p:nvSpPr>
        <p:spPr>
          <a:xfrm>
            <a:off x="5958542" y="4620085"/>
            <a:ext cx="3082092" cy="555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3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9E5966-5487-7847-AB76-A17C6EF2C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3" y="1196928"/>
            <a:ext cx="9834437" cy="46683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43A82B-A57B-7B49-9FE9-B3393FF1E511}"/>
              </a:ext>
            </a:extLst>
          </p:cNvPr>
          <p:cNvSpPr/>
          <p:nvPr/>
        </p:nvSpPr>
        <p:spPr>
          <a:xfrm>
            <a:off x="6423213" y="4131398"/>
            <a:ext cx="3407585" cy="819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3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878F20-3E2F-7947-AD4B-B7B4817A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78FFC-6CF9-5643-BBE3-CEB46050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32757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C08F04-9E09-C44B-96D8-683E10DD602E}"/>
              </a:ext>
            </a:extLst>
          </p:cNvPr>
          <p:cNvSpPr txBox="1">
            <a:spLocks/>
          </p:cNvSpPr>
          <p:nvPr/>
        </p:nvSpPr>
        <p:spPr>
          <a:xfrm>
            <a:off x="468956" y="276604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72" dirty="0" err="1">
                <a:solidFill>
                  <a:schemeClr val="accent2">
                    <a:lumMod val="75000"/>
                  </a:schemeClr>
                </a:solidFill>
              </a:rPr>
              <a:t>Nonvacuous</a:t>
            </a: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 bound on “true parameters”</a:t>
            </a:r>
            <a:br>
              <a:rPr lang="en-US" sz="3872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has proved elusive..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A21DD-BB90-B444-9C08-98F1A3254CEB}"/>
              </a:ext>
            </a:extLst>
          </p:cNvPr>
          <p:cNvSpPr/>
          <p:nvPr/>
        </p:nvSpPr>
        <p:spPr>
          <a:xfrm>
            <a:off x="6268322" y="4604513"/>
            <a:ext cx="774451" cy="4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3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86752-CE3D-0F4D-8A89-905051D5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6" y="29718"/>
            <a:ext cx="9171233" cy="70868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D67A7-0F9D-E448-B651-CE624F04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00D82-09CC-1242-970E-7E832EC1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BEB3C-7957-BE43-A39E-FD92FA9B57C6}"/>
              </a:ext>
            </a:extLst>
          </p:cNvPr>
          <p:cNvSpPr txBox="1"/>
          <p:nvPr/>
        </p:nvSpPr>
        <p:spPr>
          <a:xfrm>
            <a:off x="7042773" y="1486988"/>
            <a:ext cx="23374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idea: Using 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noise stability </a:t>
            </a:r>
            <a:r>
              <a:rPr lang="en-US" sz="2400" dirty="0"/>
              <a:t>to</a:t>
            </a:r>
          </a:p>
          <a:p>
            <a:r>
              <a:rPr lang="en-US" sz="2400" dirty="0"/>
              <a:t>bound effective </a:t>
            </a:r>
          </a:p>
          <a:p>
            <a:r>
              <a:rPr lang="en-US" sz="2400" dirty="0"/>
              <a:t>Capacity.</a:t>
            </a:r>
          </a:p>
        </p:txBody>
      </p:sp>
    </p:spTree>
    <p:extLst>
      <p:ext uri="{BB962C8B-B14F-4D97-AF65-F5344CB8AC3E}">
        <p14:creationId xmlns:p14="http://schemas.microsoft.com/office/powerpoint/2010/main" val="30380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7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Noise stability for deep nets </a:t>
            </a:r>
            <a:br>
              <a:rPr lang="en-US" sz="258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(can be seen as a “margin” notion for deep nets)</a:t>
            </a:r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A5A32F-3636-144C-A3D9-76DA108C4B72}"/>
              </a:ext>
            </a:extLst>
          </p:cNvPr>
          <p:cNvSpPr/>
          <p:nvPr/>
        </p:nvSpPr>
        <p:spPr>
          <a:xfrm>
            <a:off x="6973416" y="337604"/>
            <a:ext cx="4917218" cy="7118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13" dirty="0"/>
              <a:t>[A., Ge, </a:t>
            </a:r>
            <a:r>
              <a:rPr lang="en-US" sz="2013" dirty="0" err="1"/>
              <a:t>Neyshabur</a:t>
            </a:r>
            <a:r>
              <a:rPr lang="en-US" sz="2013" dirty="0"/>
              <a:t>, </a:t>
            </a:r>
            <a:br>
              <a:rPr lang="en-US" sz="2013" dirty="0"/>
            </a:br>
            <a:r>
              <a:rPr lang="en-US" sz="2013" dirty="0"/>
              <a:t>Zhang ICML’18]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D450B-D344-8A4B-A2F2-F0AD4064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A83F-8ABC-0F4B-ABC1-67970F6E1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5ECD77-DAA2-A74D-9DAE-324087C2B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040" y="2574309"/>
            <a:ext cx="3120091" cy="1548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83B1A-4445-C944-89E1-15A81F7143AB}"/>
              </a:ext>
            </a:extLst>
          </p:cNvPr>
          <p:cNvSpPr txBox="1"/>
          <p:nvPr/>
        </p:nvSpPr>
        <p:spPr>
          <a:xfrm>
            <a:off x="2944901" y="2001647"/>
            <a:ext cx="67204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Noise injection: Add gaussian 𝜂 to output x of a layer</a:t>
            </a:r>
            <a:br>
              <a:rPr lang="en-US" sz="2400" dirty="0"/>
            </a:br>
            <a:r>
              <a:rPr lang="en-US" sz="2400" dirty="0"/>
              <a:t>(|𝜂| = |x| 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Measure change in higher layers.  (If  </a:t>
            </a:r>
            <a:r>
              <a:rPr lang="en-US" sz="2400" dirty="0">
                <a:solidFill>
                  <a:srgbClr val="C00000"/>
                </a:solidFill>
              </a:rPr>
              <a:t>small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then net is </a:t>
            </a:r>
            <a:r>
              <a:rPr lang="en-US" sz="2400" dirty="0">
                <a:solidFill>
                  <a:srgbClr val="C00000"/>
                </a:solidFill>
              </a:rPr>
              <a:t>noise stable</a:t>
            </a:r>
            <a:r>
              <a:rPr lang="en-US" sz="24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5024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6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Deep Learning: Terminology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6EB1F-44AA-BD48-B827-44A1BA17836A}"/>
              </a:ext>
            </a:extLst>
          </p:cNvPr>
          <p:cNvSpPr txBox="1"/>
          <p:nvPr/>
        </p:nvSpPr>
        <p:spPr>
          <a:xfrm>
            <a:off x="5726206" y="1089838"/>
            <a:ext cx="45299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itchFamily="2" charset="2"/>
              </a:rPr>
              <a:t>q</a:t>
            </a:r>
            <a:r>
              <a:rPr lang="en-US" sz="2400" dirty="0"/>
              <a:t>: Parameters of deep net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),…  </a:t>
            </a:r>
            <a:r>
              <a:rPr lang="en-US" sz="2400" dirty="0" err="1"/>
              <a:t>iid</a:t>
            </a:r>
            <a:r>
              <a:rPr lang="en-US" sz="2400" dirty="0"/>
              <a:t> (point, label) from distribution </a:t>
            </a:r>
            <a:r>
              <a:rPr lang="en-US" sz="24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</a:t>
            </a:r>
            <a:br>
              <a:rPr lang="en-US" sz="24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r>
              <a:rPr lang="en-US" sz="2400" i="1" dirty="0">
                <a:cs typeface="Apple Chancery" panose="03020702040506060504" pitchFamily="66" charset="-79"/>
              </a:rPr>
              <a:t>(training data)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86A17F-1E36-E343-81F1-A1B194C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" y="3587233"/>
            <a:ext cx="1671460" cy="470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DE7CB-182A-ED46-8183-368995A6623A}"/>
              </a:ext>
            </a:extLst>
          </p:cNvPr>
          <p:cNvSpPr txBox="1"/>
          <p:nvPr/>
        </p:nvSpPr>
        <p:spPr>
          <a:xfrm>
            <a:off x="3188200" y="3526092"/>
            <a:ext cx="590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function (how well net output </a:t>
            </a:r>
            <a:r>
              <a:rPr lang="en-US" sz="2400" dirty="0">
                <a:solidFill>
                  <a:srgbClr val="C00000"/>
                </a:solidFill>
              </a:rPr>
              <a:t>matched true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y on point x) Can be l</a:t>
            </a:r>
            <a:r>
              <a:rPr lang="en-US" sz="2400" baseline="-25000" dirty="0"/>
              <a:t>2</a:t>
            </a:r>
            <a:r>
              <a:rPr lang="en-US" sz="2400" dirty="0"/>
              <a:t>, cross-entropy….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F98779-7C83-974D-AE5F-F36EBB1BE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72" y="4746122"/>
            <a:ext cx="3785940" cy="408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B34218-55A3-D74B-BB16-6679DA545978}"/>
              </a:ext>
            </a:extLst>
          </p:cNvPr>
          <p:cNvSpPr txBox="1"/>
          <p:nvPr/>
        </p:nvSpPr>
        <p:spPr>
          <a:xfrm>
            <a:off x="829768" y="4676781"/>
            <a:ext cx="136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D5097-4871-8B44-A483-578076AAC2D2}"/>
              </a:ext>
            </a:extLst>
          </p:cNvPr>
          <p:cNvSpPr txBox="1"/>
          <p:nvPr/>
        </p:nvSpPr>
        <p:spPr>
          <a:xfrm>
            <a:off x="752725" y="5353912"/>
            <a:ext cx="240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Gradient </a:t>
            </a:r>
            <a:r>
              <a:rPr lang="en-US" sz="2400" dirty="0"/>
              <a:t>Descent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2CF243-13C4-E94E-8EB4-14979602A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49" y="5398110"/>
            <a:ext cx="5941918" cy="4523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DDB95-FA73-7C4B-8921-33D4485D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7B5CA-233C-5F41-B466-1FD90B03C9F2}"/>
              </a:ext>
            </a:extLst>
          </p:cNvPr>
          <p:cNvSpPr txBox="1"/>
          <p:nvPr/>
        </p:nvSpPr>
        <p:spPr>
          <a:xfrm>
            <a:off x="705808" y="6063896"/>
            <a:ext cx="788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Stochastic</a:t>
            </a:r>
            <a:r>
              <a:rPr lang="en-US" sz="2400" dirty="0"/>
              <a:t> GD: Estimate ∇ via small  sample of training data.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794CAC-5E8E-234F-AE94-8A0ED5A1D145}"/>
              </a:ext>
            </a:extLst>
          </p:cNvPr>
          <p:cNvGrpSpPr/>
          <p:nvPr/>
        </p:nvGrpSpPr>
        <p:grpSpPr>
          <a:xfrm>
            <a:off x="1161150" y="1089838"/>
            <a:ext cx="3796041" cy="2066789"/>
            <a:chOff x="5292080" y="1844824"/>
            <a:chExt cx="3159351" cy="160404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9FF51F-0630-934E-B877-71BEFCA1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2080" y="1844824"/>
              <a:ext cx="2781300" cy="1219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40E7D3-91BB-384C-9660-47BA8B0D2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2080" y="3232848"/>
              <a:ext cx="3159351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40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7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Noise stability of VGG19</a:t>
            </a:r>
            <a:br>
              <a:rPr lang="en-US" sz="258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DABE7-2CF6-FE4D-8D33-E9C80FDE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2" y="1162859"/>
            <a:ext cx="5509389" cy="45911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67C8D-AEA0-A24F-B963-C1E088666999}"/>
              </a:ext>
            </a:extLst>
          </p:cNvPr>
          <p:cNvSpPr txBox="1"/>
          <p:nvPr/>
        </p:nvSpPr>
        <p:spPr>
          <a:xfrm>
            <a:off x="5432475" y="1594799"/>
            <a:ext cx="4642874" cy="2475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How injected gaussian noise gets </a:t>
            </a:r>
            <a:br>
              <a:rPr lang="en-US" sz="2581" dirty="0"/>
            </a:br>
            <a:r>
              <a:rPr lang="en-US" sz="2581" dirty="0">
                <a:solidFill>
                  <a:srgbClr val="C00000"/>
                </a:solidFill>
              </a:rPr>
              <a:t>attenuated</a:t>
            </a:r>
            <a:r>
              <a:rPr lang="en-US" sz="2581" dirty="0"/>
              <a:t> as it passes through </a:t>
            </a:r>
            <a:br>
              <a:rPr lang="en-US" sz="2581" dirty="0"/>
            </a:br>
            <a:r>
              <a:rPr lang="en-US" sz="2581" dirty="0"/>
              <a:t>to </a:t>
            </a:r>
            <a:r>
              <a:rPr lang="en-US" sz="2581" dirty="0">
                <a:solidFill>
                  <a:srgbClr val="C00000"/>
                </a:solidFill>
              </a:rPr>
              <a:t>higher layers. </a:t>
            </a:r>
            <a:br>
              <a:rPr lang="en-US" sz="2581" dirty="0">
                <a:solidFill>
                  <a:srgbClr val="C00000"/>
                </a:solidFill>
              </a:rPr>
            </a:b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581" dirty="0"/>
              <a:t>(Each layer  </a:t>
            </a:r>
            <a:r>
              <a:rPr lang="en-US" sz="2581" dirty="0">
                <a:solidFill>
                  <a:srgbClr val="C00000"/>
                </a:solidFill>
              </a:rPr>
              <a:t>fairly stable to noise</a:t>
            </a:r>
            <a:r>
              <a:rPr lang="en-US" sz="2581" dirty="0"/>
              <a:t> </a:t>
            </a:r>
            <a:br>
              <a:rPr lang="en-US" sz="2581" dirty="0"/>
            </a:br>
            <a:r>
              <a:rPr lang="en-US" sz="2581" dirty="0"/>
              <a:t>introduced at lower layers!)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A5A32F-3636-144C-A3D9-76DA108C4B72}"/>
              </a:ext>
            </a:extLst>
          </p:cNvPr>
          <p:cNvSpPr/>
          <p:nvPr/>
        </p:nvSpPr>
        <p:spPr>
          <a:xfrm>
            <a:off x="6397352" y="288104"/>
            <a:ext cx="4917218" cy="7118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13" dirty="0"/>
              <a:t>[A., Ge, </a:t>
            </a:r>
            <a:r>
              <a:rPr lang="en-US" sz="2013" dirty="0" err="1"/>
              <a:t>Neyshabur</a:t>
            </a:r>
            <a:r>
              <a:rPr lang="en-US" sz="2013" dirty="0"/>
              <a:t>, </a:t>
            </a:r>
            <a:br>
              <a:rPr lang="en-US" sz="2013" dirty="0"/>
            </a:br>
            <a:r>
              <a:rPr lang="en-US" sz="2013" dirty="0"/>
              <a:t>Zhang ICML’18]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D450B-D344-8A4B-A2F2-F0AD4064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A83F-8ABC-0F4B-ABC1-67970F6E1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A47ED-DB17-F54B-A276-D7954C4056D6}"/>
              </a:ext>
            </a:extLst>
          </p:cNvPr>
          <p:cNvSpPr txBox="1"/>
          <p:nvPr/>
        </p:nvSpPr>
        <p:spPr>
          <a:xfrm>
            <a:off x="924744" y="5851513"/>
            <a:ext cx="6503512" cy="754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/>
              <a:t>Related to other noise stability phenomena independently</a:t>
            </a:r>
            <a:br>
              <a:rPr lang="en-US" sz="2151" dirty="0"/>
            </a:br>
            <a:r>
              <a:rPr lang="en-US" sz="2151" dirty="0"/>
              <a:t>discovered in experiments of  [</a:t>
            </a:r>
            <a:r>
              <a:rPr lang="en-US" sz="2151" dirty="0" err="1"/>
              <a:t>Morcos</a:t>
            </a:r>
            <a:r>
              <a:rPr lang="en-US" sz="2151" dirty="0"/>
              <a:t> et al ICLR’18]</a:t>
            </a:r>
          </a:p>
        </p:txBody>
      </p:sp>
    </p:spTree>
    <p:extLst>
      <p:ext uri="{BB962C8B-B14F-4D97-AF65-F5344CB8AC3E}">
        <p14:creationId xmlns:p14="http://schemas.microsoft.com/office/powerpoint/2010/main" val="3661140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61B4C-3C8E-FB49-B039-A64D16FEA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" r="22609"/>
          <a:stretch/>
        </p:blipFill>
        <p:spPr>
          <a:xfrm>
            <a:off x="847164" y="783977"/>
            <a:ext cx="2503148" cy="2124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1FC38C-9D97-DA46-BB12-8A32933C7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15"/>
          <a:stretch/>
        </p:blipFill>
        <p:spPr>
          <a:xfrm>
            <a:off x="6976042" y="828537"/>
            <a:ext cx="2290917" cy="3142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EA0FCA-D801-2744-A2B1-18A1DD5FCFF0}"/>
              </a:ext>
            </a:extLst>
          </p:cNvPr>
          <p:cNvSpPr txBox="1"/>
          <p:nvPr/>
        </p:nvSpPr>
        <p:spPr>
          <a:xfrm>
            <a:off x="3384126" y="1255134"/>
            <a:ext cx="4433180" cy="133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13" b="1" dirty="0"/>
              <a:t>Von Neumann, J. (1956). </a:t>
            </a:r>
          </a:p>
          <a:p>
            <a:r>
              <a:rPr lang="en-US" sz="2013" i="1" dirty="0"/>
              <a:t>Probabilistic logics and the </a:t>
            </a:r>
            <a:br>
              <a:rPr lang="en-US" sz="2013" i="1" dirty="0"/>
            </a:br>
            <a:r>
              <a:rPr lang="en-US" sz="2013" i="1" dirty="0"/>
              <a:t>synthesis of reliable organisms </a:t>
            </a:r>
            <a:br>
              <a:rPr lang="en-US" sz="2013" i="1" dirty="0"/>
            </a:br>
            <a:r>
              <a:rPr lang="en-US" sz="2013" i="1" dirty="0"/>
              <a:t>from unreliable components.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3287C-2582-E34D-9202-EE78851D5256}"/>
              </a:ext>
            </a:extLst>
          </p:cNvPr>
          <p:cNvSpPr txBox="1"/>
          <p:nvPr/>
        </p:nvSpPr>
        <p:spPr>
          <a:xfrm>
            <a:off x="6682829" y="4028482"/>
            <a:ext cx="2993078" cy="102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13" b="1" dirty="0"/>
              <a:t>Shannon, C. E. (1958).</a:t>
            </a:r>
            <a:endParaRPr lang="en-US" sz="2013" dirty="0"/>
          </a:p>
          <a:p>
            <a:r>
              <a:rPr lang="en-US" sz="2013" i="1" dirty="0"/>
              <a:t>Von Neumann’s contributions to automata theory.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CB406-A989-0B47-BCDA-8191C505D754}"/>
              </a:ext>
            </a:extLst>
          </p:cNvPr>
          <p:cNvSpPr/>
          <p:nvPr/>
        </p:nvSpPr>
        <p:spPr>
          <a:xfrm>
            <a:off x="538363" y="3089526"/>
            <a:ext cx="5691525" cy="3451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151" b="1" dirty="0">
                <a:solidFill>
                  <a:schemeClr val="tx1"/>
                </a:solidFill>
              </a:rPr>
            </a:br>
            <a:r>
              <a:rPr lang="en-US" sz="2151" b="1" dirty="0">
                <a:solidFill>
                  <a:srgbClr val="C00000"/>
                </a:solidFill>
              </a:rPr>
              <a:t>“Reliable machines and unreliable components…</a:t>
            </a:r>
            <a:endParaRPr lang="en-US" sz="2151" dirty="0">
              <a:solidFill>
                <a:srgbClr val="C00000"/>
              </a:solidFill>
            </a:endParaRPr>
          </a:p>
          <a:p>
            <a:r>
              <a:rPr lang="en-US" sz="2151" dirty="0">
                <a:solidFill>
                  <a:schemeClr val="tx1"/>
                </a:solidFill>
              </a:rPr>
              <a:t>We have, in human and animal brains, examples of very large and relatively reliable systems constructed from individual components, the </a:t>
            </a:r>
            <a:r>
              <a:rPr lang="en-US" sz="2151" dirty="0">
                <a:solidFill>
                  <a:srgbClr val="C00000"/>
                </a:solidFill>
              </a:rPr>
              <a:t>neurons, which would appear to be anything but reliable.</a:t>
            </a:r>
          </a:p>
          <a:p>
            <a:r>
              <a:rPr lang="mr-IN" sz="2151" dirty="0">
                <a:solidFill>
                  <a:schemeClr val="tx1"/>
                </a:solidFill>
              </a:rPr>
              <a:t>…</a:t>
            </a:r>
            <a:endParaRPr lang="en-US" sz="2151" dirty="0">
              <a:solidFill>
                <a:schemeClr val="tx1"/>
              </a:solidFill>
            </a:endParaRPr>
          </a:p>
          <a:p>
            <a:r>
              <a:rPr lang="en-US" sz="2151" dirty="0">
                <a:solidFill>
                  <a:schemeClr val="tx1"/>
                </a:solidFill>
              </a:rPr>
              <a:t>In communication theory this can be done by </a:t>
            </a:r>
            <a:r>
              <a:rPr lang="en-US" sz="2151" dirty="0">
                <a:solidFill>
                  <a:srgbClr val="C00000"/>
                </a:solidFill>
              </a:rPr>
              <a:t>properly introduced redundancy</a:t>
            </a:r>
            <a:r>
              <a:rPr lang="en-US" sz="2151" dirty="0">
                <a:solidFill>
                  <a:schemeClr val="tx1"/>
                </a:solidFill>
              </a:rPr>
              <a:t>.”</a:t>
            </a:r>
          </a:p>
          <a:p>
            <a:endParaRPr lang="en-US" sz="2151" dirty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0BE8CE7-5CC2-214A-A6A0-95DF007A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38E1B-2EF8-8A4D-9CDD-D0BE6F4A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4067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9" y="112696"/>
            <a:ext cx="11152096" cy="1394012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Understanding noise stability for one layer </a:t>
            </a:r>
            <a:br>
              <a:rPr lang="en-US" sz="430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(no nonlinearity)</a:t>
            </a:r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60BED-D621-7A41-B431-0D7B58212650}"/>
              </a:ext>
            </a:extLst>
          </p:cNvPr>
          <p:cNvSpPr txBox="1"/>
          <p:nvPr/>
        </p:nvSpPr>
        <p:spPr>
          <a:xfrm>
            <a:off x="499280" y="2026673"/>
            <a:ext cx="561300" cy="62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1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01F9C-B1B8-5F4E-8667-06510A649E47}"/>
              </a:ext>
            </a:extLst>
          </p:cNvPr>
          <p:cNvSpPr txBox="1"/>
          <p:nvPr/>
        </p:nvSpPr>
        <p:spPr>
          <a:xfrm>
            <a:off x="2531192" y="1989880"/>
            <a:ext cx="745717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 err="1"/>
              <a:t>Mx</a:t>
            </a:r>
            <a:endParaRPr lang="en-US" sz="344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7B47A-3341-744D-8597-19338E06A3F6}"/>
              </a:ext>
            </a:extLst>
          </p:cNvPr>
          <p:cNvSpPr txBox="1"/>
          <p:nvPr/>
        </p:nvSpPr>
        <p:spPr>
          <a:xfrm>
            <a:off x="4704061" y="1989516"/>
            <a:ext cx="4305987" cy="55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11" dirty="0"/>
              <a:t>|</a:t>
            </a:r>
            <a:r>
              <a:rPr lang="en-US" sz="3011" dirty="0" err="1"/>
              <a:t>Mx</a:t>
            </a:r>
            <a:r>
              <a:rPr lang="en-US" sz="3011" dirty="0"/>
              <a:t>|/|x| ≫ |M </a:t>
            </a:r>
            <a:r>
              <a:rPr lang="en-US" sz="3011" dirty="0">
                <a:latin typeface="Symbol" pitchFamily="2" charset="2"/>
              </a:rPr>
              <a:t>h</a:t>
            </a:r>
            <a:r>
              <a:rPr lang="en-US" sz="3011" dirty="0"/>
              <a:t>|/|</a:t>
            </a:r>
            <a:r>
              <a:rPr lang="en-US" sz="3011" dirty="0">
                <a:latin typeface="Symbol" pitchFamily="2" charset="2"/>
              </a:rPr>
              <a:t>h</a:t>
            </a:r>
            <a:r>
              <a:rPr lang="en-US" sz="3011" dirty="0"/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FA448-6804-AA4D-8106-DCDBF6B6CC95}"/>
              </a:ext>
            </a:extLst>
          </p:cNvPr>
          <p:cNvSpPr txBox="1"/>
          <p:nvPr/>
        </p:nvSpPr>
        <p:spPr>
          <a:xfrm>
            <a:off x="4814492" y="1124873"/>
            <a:ext cx="2993127" cy="55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11" dirty="0">
                <a:latin typeface="Symbol" pitchFamily="2" charset="2"/>
              </a:rPr>
              <a:t>h</a:t>
            </a:r>
            <a:r>
              <a:rPr lang="en-US" sz="3011" dirty="0"/>
              <a:t> : Gaussian noise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0764D-50E8-3249-BD61-50EE16D06B6D}"/>
              </a:ext>
            </a:extLst>
          </p:cNvPr>
          <p:cNvSpPr txBox="1"/>
          <p:nvPr/>
        </p:nvSpPr>
        <p:spPr>
          <a:xfrm rot="17042759">
            <a:off x="4668989" y="2682649"/>
            <a:ext cx="627612" cy="68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/>
              <a:t>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791ABC-E98E-974F-87CA-DD93B722E75A}"/>
              </a:ext>
            </a:extLst>
          </p:cNvPr>
          <p:cNvSpPr txBox="1"/>
          <p:nvPr/>
        </p:nvSpPr>
        <p:spPr>
          <a:xfrm rot="5400000">
            <a:off x="8341884" y="2694233"/>
            <a:ext cx="442750" cy="55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11" dirty="0"/>
              <a:t>=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B0F505-19DF-7D41-BAD9-2ED704D7C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5" y="3334167"/>
            <a:ext cx="1979731" cy="5019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5B36B5-34EB-D042-846C-A50627BC1DA6}"/>
              </a:ext>
            </a:extLst>
          </p:cNvPr>
          <p:cNvSpPr txBox="1"/>
          <p:nvPr/>
        </p:nvSpPr>
        <p:spPr>
          <a:xfrm>
            <a:off x="4504279" y="5225647"/>
            <a:ext cx="4604594" cy="128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Distribution of </a:t>
            </a:r>
            <a:r>
              <a:rPr lang="en-US" sz="2581" dirty="0">
                <a:solidFill>
                  <a:srgbClr val="C00000"/>
                </a:solidFill>
              </a:rPr>
              <a:t>singular values</a:t>
            </a:r>
            <a:r>
              <a:rPr lang="en-US" sz="2581" dirty="0"/>
              <a:t> in</a:t>
            </a:r>
            <a:br>
              <a:rPr lang="en-US" sz="2581" dirty="0"/>
            </a:br>
            <a:r>
              <a:rPr lang="en-US" sz="2581" dirty="0"/>
              <a:t>a filter of layer 10 of VGG19.</a:t>
            </a:r>
            <a:br>
              <a:rPr lang="en-US" sz="2581" dirty="0"/>
            </a:br>
            <a:r>
              <a:rPr lang="en-US" sz="2581" dirty="0"/>
              <a:t>Such matrices are </a:t>
            </a:r>
            <a:r>
              <a:rPr lang="en-US" sz="2581" dirty="0">
                <a:solidFill>
                  <a:srgbClr val="C00000"/>
                </a:solidFill>
              </a:rPr>
              <a:t>compressible</a:t>
            </a:r>
            <a:r>
              <a:rPr lang="en-US" sz="2581" dirty="0"/>
              <a:t>…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0D45AF3-F535-904C-8899-16CCEEAA5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73" y="3977709"/>
            <a:ext cx="2825074" cy="2825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21CDC2-163B-DE4C-9413-D48C02DB3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18" y="3199811"/>
            <a:ext cx="3320504" cy="808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8F11E5B-DEE8-CA4C-913C-0BFF5D4E8279}"/>
              </a:ext>
            </a:extLst>
          </p:cNvPr>
          <p:cNvSpPr/>
          <p:nvPr/>
        </p:nvSpPr>
        <p:spPr>
          <a:xfrm>
            <a:off x="4912129" y="4167486"/>
            <a:ext cx="4033810" cy="758611"/>
          </a:xfrm>
          <a:prstGeom prst="wedgeRoundRectCallout">
            <a:avLst>
              <a:gd name="adj1" fmla="val -8643"/>
              <a:gd name="adj2" fmla="val -241477"/>
              <a:gd name="adj3" fmla="val 16667"/>
            </a:avLst>
          </a:prstGeom>
          <a:solidFill>
            <a:schemeClr val="accent4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81" dirty="0">
                <a:solidFill>
                  <a:srgbClr val="C00000"/>
                </a:solidFill>
              </a:rPr>
              <a:t>Layer Cushion</a:t>
            </a:r>
            <a:r>
              <a:rPr lang="en-US" sz="2581" dirty="0">
                <a:solidFill>
                  <a:schemeClr val="tx1"/>
                </a:solidFill>
              </a:rPr>
              <a:t> = ratio</a:t>
            </a:r>
            <a:br>
              <a:rPr lang="en-US" sz="2581" dirty="0">
                <a:solidFill>
                  <a:schemeClr val="tx1"/>
                </a:solidFill>
              </a:rPr>
            </a:br>
            <a:r>
              <a:rPr lang="en-US" sz="2581" dirty="0">
                <a:solidFill>
                  <a:schemeClr val="tx1"/>
                </a:solidFill>
              </a:rPr>
              <a:t>(roughly speaking..)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AEA3A6-7843-844D-ACA5-BE14DC9D1A48}"/>
              </a:ext>
            </a:extLst>
          </p:cNvPr>
          <p:cNvGrpSpPr/>
          <p:nvPr/>
        </p:nvGrpSpPr>
        <p:grpSpPr>
          <a:xfrm rot="5400000">
            <a:off x="936949" y="1985867"/>
            <a:ext cx="1754184" cy="1165291"/>
            <a:chOff x="798535" y="2873411"/>
            <a:chExt cx="2181516" cy="12072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BBD408-8313-E240-A316-BFEE5AB5AFA4}"/>
                </a:ext>
              </a:extLst>
            </p:cNvPr>
            <p:cNvCxnSpPr/>
            <p:nvPr/>
          </p:nvCxnSpPr>
          <p:spPr>
            <a:xfrm>
              <a:off x="808523" y="2893164"/>
              <a:ext cx="0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3275EE-314F-0245-A060-D6AFABAB96A5}"/>
                </a:ext>
              </a:extLst>
            </p:cNvPr>
            <p:cNvCxnSpPr/>
            <p:nvPr/>
          </p:nvCxnSpPr>
          <p:spPr>
            <a:xfrm>
              <a:off x="1348297" y="2893164"/>
              <a:ext cx="0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0252DC-38FE-9E4B-AB95-E424DF0C98FA}"/>
                </a:ext>
              </a:extLst>
            </p:cNvPr>
            <p:cNvCxnSpPr/>
            <p:nvPr/>
          </p:nvCxnSpPr>
          <p:spPr>
            <a:xfrm>
              <a:off x="1888072" y="2893164"/>
              <a:ext cx="0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5FDF6A-8897-8A4B-98F4-FA1A0FAFB90C}"/>
                </a:ext>
              </a:extLst>
            </p:cNvPr>
            <p:cNvCxnSpPr/>
            <p:nvPr/>
          </p:nvCxnSpPr>
          <p:spPr>
            <a:xfrm>
              <a:off x="2429865" y="2893164"/>
              <a:ext cx="0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55A116-4E5D-3D44-9ED0-0F32199FC0C4}"/>
                </a:ext>
              </a:extLst>
            </p:cNvPr>
            <p:cNvCxnSpPr/>
            <p:nvPr/>
          </p:nvCxnSpPr>
          <p:spPr>
            <a:xfrm>
              <a:off x="2967621" y="2893164"/>
              <a:ext cx="0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253983-1EA8-F446-8C02-01FDB1985084}"/>
                </a:ext>
              </a:extLst>
            </p:cNvPr>
            <p:cNvCxnSpPr/>
            <p:nvPr/>
          </p:nvCxnSpPr>
          <p:spPr>
            <a:xfrm flipH="1">
              <a:off x="2427847" y="2893164"/>
              <a:ext cx="539775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5D7471-6796-6D4E-9A38-A7DE461815E5}"/>
                </a:ext>
              </a:extLst>
            </p:cNvPr>
            <p:cNvCxnSpPr/>
            <p:nvPr/>
          </p:nvCxnSpPr>
          <p:spPr>
            <a:xfrm flipH="1">
              <a:off x="1894927" y="2873411"/>
              <a:ext cx="539775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90FB13-6295-DA49-81A6-20EEBA98B1F3}"/>
                </a:ext>
              </a:extLst>
            </p:cNvPr>
            <p:cNvCxnSpPr/>
            <p:nvPr/>
          </p:nvCxnSpPr>
          <p:spPr>
            <a:xfrm flipH="1">
              <a:off x="1352337" y="2873411"/>
              <a:ext cx="539775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1B18FE-F06E-F849-9979-F3AFB4BC58E0}"/>
                </a:ext>
              </a:extLst>
            </p:cNvPr>
            <p:cNvCxnSpPr/>
            <p:nvPr/>
          </p:nvCxnSpPr>
          <p:spPr>
            <a:xfrm flipH="1">
              <a:off x="801669" y="2893164"/>
              <a:ext cx="539775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98F50B-685D-9448-82A8-30A475EEA8C8}"/>
                </a:ext>
              </a:extLst>
            </p:cNvPr>
            <p:cNvCxnSpPr/>
            <p:nvPr/>
          </p:nvCxnSpPr>
          <p:spPr>
            <a:xfrm>
              <a:off x="815378" y="2893164"/>
              <a:ext cx="532919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E7D857-3718-F745-8E7B-0DCA3B762F73}"/>
                </a:ext>
              </a:extLst>
            </p:cNvPr>
            <p:cNvCxnSpPr/>
            <p:nvPr/>
          </p:nvCxnSpPr>
          <p:spPr>
            <a:xfrm>
              <a:off x="1349706" y="2873411"/>
              <a:ext cx="532919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65793BA-FFE7-5C42-9D98-681F8A5201BC}"/>
                </a:ext>
              </a:extLst>
            </p:cNvPr>
            <p:cNvCxnSpPr/>
            <p:nvPr/>
          </p:nvCxnSpPr>
          <p:spPr>
            <a:xfrm>
              <a:off x="1892536" y="2873411"/>
              <a:ext cx="532919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1A31709-56C3-A54E-BAAF-C6EE93B05E77}"/>
                </a:ext>
              </a:extLst>
            </p:cNvPr>
            <p:cNvCxnSpPr/>
            <p:nvPr/>
          </p:nvCxnSpPr>
          <p:spPr>
            <a:xfrm>
              <a:off x="2433293" y="2882417"/>
              <a:ext cx="532919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B834180-B49A-5E4D-93D2-68CA79A26849}"/>
                </a:ext>
              </a:extLst>
            </p:cNvPr>
            <p:cNvCxnSpPr/>
            <p:nvPr/>
          </p:nvCxnSpPr>
          <p:spPr>
            <a:xfrm>
              <a:off x="802945" y="2888149"/>
              <a:ext cx="1085127" cy="117954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D8E6A99-43AB-D046-B76F-8563EAA3BA51}"/>
                </a:ext>
              </a:extLst>
            </p:cNvPr>
            <p:cNvCxnSpPr/>
            <p:nvPr/>
          </p:nvCxnSpPr>
          <p:spPr>
            <a:xfrm>
              <a:off x="1352220" y="2882417"/>
              <a:ext cx="532919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D6E3E6A-B229-444E-83BB-3783F77BAA3A}"/>
                </a:ext>
              </a:extLst>
            </p:cNvPr>
            <p:cNvCxnSpPr/>
            <p:nvPr/>
          </p:nvCxnSpPr>
          <p:spPr>
            <a:xfrm>
              <a:off x="1344099" y="2893164"/>
              <a:ext cx="1085127" cy="117954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C57C5AD-FD51-1444-B09D-EC15D0DB878F}"/>
                </a:ext>
              </a:extLst>
            </p:cNvPr>
            <p:cNvCxnSpPr/>
            <p:nvPr/>
          </p:nvCxnSpPr>
          <p:spPr>
            <a:xfrm>
              <a:off x="1894924" y="2898897"/>
              <a:ext cx="1085127" cy="117954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409209-30F9-E448-B6B8-0A110D3DB327}"/>
                </a:ext>
              </a:extLst>
            </p:cNvPr>
            <p:cNvCxnSpPr/>
            <p:nvPr/>
          </p:nvCxnSpPr>
          <p:spPr>
            <a:xfrm flipH="1">
              <a:off x="1888072" y="2904629"/>
              <a:ext cx="1070303" cy="116306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A69DFC-F320-FF47-90D4-F1B59914115C}"/>
                </a:ext>
              </a:extLst>
            </p:cNvPr>
            <p:cNvCxnSpPr/>
            <p:nvPr/>
          </p:nvCxnSpPr>
          <p:spPr>
            <a:xfrm flipH="1">
              <a:off x="1356960" y="2898179"/>
              <a:ext cx="1070303" cy="116306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9988CC-7A53-5B40-8854-C1F8A35A1D22}"/>
                </a:ext>
              </a:extLst>
            </p:cNvPr>
            <p:cNvCxnSpPr/>
            <p:nvPr/>
          </p:nvCxnSpPr>
          <p:spPr>
            <a:xfrm flipH="1">
              <a:off x="798757" y="2907186"/>
              <a:ext cx="1070303" cy="116306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1543C2-29F3-5341-85C1-717C0DE8C488}"/>
                </a:ext>
              </a:extLst>
            </p:cNvPr>
            <p:cNvCxnSpPr/>
            <p:nvPr/>
          </p:nvCxnSpPr>
          <p:spPr>
            <a:xfrm>
              <a:off x="814135" y="2894188"/>
              <a:ext cx="1613712" cy="1173510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092902-277B-8344-BD39-BEA52A2819DD}"/>
                </a:ext>
              </a:extLst>
            </p:cNvPr>
            <p:cNvCxnSpPr/>
            <p:nvPr/>
          </p:nvCxnSpPr>
          <p:spPr>
            <a:xfrm>
              <a:off x="1333908" y="2895466"/>
              <a:ext cx="1613712" cy="1173510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B6C104-0062-FB45-BAE6-4CDE8DE86B10}"/>
                </a:ext>
              </a:extLst>
            </p:cNvPr>
            <p:cNvCxnSpPr/>
            <p:nvPr/>
          </p:nvCxnSpPr>
          <p:spPr>
            <a:xfrm flipH="1">
              <a:off x="1348297" y="2893164"/>
              <a:ext cx="1619324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76AA967-DCF6-3D4F-95F8-42A4E9B19746}"/>
                </a:ext>
              </a:extLst>
            </p:cNvPr>
            <p:cNvCxnSpPr/>
            <p:nvPr/>
          </p:nvCxnSpPr>
          <p:spPr>
            <a:xfrm flipH="1">
              <a:off x="800297" y="2906162"/>
              <a:ext cx="1619324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96B34CE-4A27-BA41-92CC-266962957B75}"/>
                </a:ext>
              </a:extLst>
            </p:cNvPr>
            <p:cNvCxnSpPr/>
            <p:nvPr/>
          </p:nvCxnSpPr>
          <p:spPr>
            <a:xfrm flipH="1">
              <a:off x="808523" y="2894697"/>
              <a:ext cx="2167629" cy="1173000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ECBBA98-26BE-5B44-979B-2509810B8734}"/>
                </a:ext>
              </a:extLst>
            </p:cNvPr>
            <p:cNvCxnSpPr/>
            <p:nvPr/>
          </p:nvCxnSpPr>
          <p:spPr>
            <a:xfrm flipH="1" flipV="1">
              <a:off x="798535" y="2884111"/>
              <a:ext cx="2169086" cy="1183586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9FA0AD-5B43-CD47-8201-9448D8B1AA55}"/>
              </a:ext>
            </a:extLst>
          </p:cNvPr>
          <p:cNvSpPr txBox="1"/>
          <p:nvPr/>
        </p:nvSpPr>
        <p:spPr>
          <a:xfrm>
            <a:off x="216288" y="2773906"/>
            <a:ext cx="954107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x </a:t>
            </a:r>
            <a:r>
              <a:rPr lang="en-US" sz="2581" dirty="0">
                <a:solidFill>
                  <a:srgbClr val="C00000"/>
                </a:solidFill>
              </a:rPr>
              <a:t>+ </a:t>
            </a:r>
            <a:r>
              <a:rPr lang="en-US" sz="2581" dirty="0">
                <a:solidFill>
                  <a:srgbClr val="C00000"/>
                </a:solidFill>
                <a:latin typeface="Symbol" pitchFamily="2" charset="2"/>
              </a:rPr>
              <a:t>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EC80C6-8363-EC4D-901F-5A0415D469A3}"/>
              </a:ext>
            </a:extLst>
          </p:cNvPr>
          <p:cNvSpPr txBox="1"/>
          <p:nvPr/>
        </p:nvSpPr>
        <p:spPr>
          <a:xfrm>
            <a:off x="2338698" y="2763202"/>
            <a:ext cx="1409360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M(x </a:t>
            </a:r>
            <a:r>
              <a:rPr lang="en-US" sz="2581" dirty="0">
                <a:solidFill>
                  <a:srgbClr val="C00000"/>
                </a:solidFill>
              </a:rPr>
              <a:t>+ </a:t>
            </a:r>
            <a:r>
              <a:rPr lang="en-US" sz="2581" dirty="0">
                <a:solidFill>
                  <a:srgbClr val="C00000"/>
                </a:solidFill>
                <a:latin typeface="Symbol" pitchFamily="2" charset="2"/>
              </a:rPr>
              <a:t>h</a:t>
            </a:r>
            <a:r>
              <a:rPr lang="en-US" sz="2581" dirty="0">
                <a:latin typeface="Symbol" pitchFamily="2" charset="2"/>
              </a:rPr>
              <a:t>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7C368-7889-894D-B593-08836279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4D4D1-89A1-5D42-9946-0A22C4F8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08989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7" grpId="0"/>
      <p:bldP spid="5" grpId="0" animBg="1"/>
      <p:bldP spid="11" grpId="0"/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A0D1A-5B91-9C4D-A02B-D2A480347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89" y="3133056"/>
            <a:ext cx="1683336" cy="1394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6C1660-8D09-9044-B587-57A9B4AFC425}"/>
              </a:ext>
            </a:extLst>
          </p:cNvPr>
          <p:cNvSpPr txBox="1"/>
          <p:nvPr/>
        </p:nvSpPr>
        <p:spPr>
          <a:xfrm>
            <a:off x="1079500" y="559301"/>
            <a:ext cx="8470460" cy="1813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1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Overview of compression-based method for</a:t>
            </a:r>
            <a:br>
              <a:rPr lang="en-US" sz="3011" dirty="0">
                <a:solidFill>
                  <a:schemeClr val="accent2">
                    <a:lumMod val="75000"/>
                  </a:schemeClr>
                </a:solidFill>
                <a:latin typeface="+mj-lt"/>
              </a:rPr>
            </a:br>
            <a:r>
              <a:rPr lang="en-US" sz="301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generalization bounds </a:t>
            </a:r>
            <a:r>
              <a:rPr lang="en-US" sz="2151" dirty="0">
                <a:latin typeface="+mj-lt"/>
              </a:rPr>
              <a:t>[</a:t>
            </a:r>
            <a:r>
              <a:rPr lang="en-US" sz="2151" dirty="0" err="1">
                <a:latin typeface="+mj-lt"/>
              </a:rPr>
              <a:t>A.,Ge</a:t>
            </a:r>
            <a:r>
              <a:rPr lang="en-US" sz="2151" dirty="0">
                <a:latin typeface="+mj-lt"/>
              </a:rPr>
              <a:t>, </a:t>
            </a:r>
            <a:r>
              <a:rPr lang="en-US" sz="2151" dirty="0" err="1">
                <a:latin typeface="+mj-lt"/>
              </a:rPr>
              <a:t>Neyshabur</a:t>
            </a:r>
            <a:r>
              <a:rPr lang="en-US" sz="2151" dirty="0">
                <a:latin typeface="+mj-lt"/>
              </a:rPr>
              <a:t>, Zhang’18]; user-friendly</a:t>
            </a:r>
            <a:br>
              <a:rPr lang="en-US" sz="2151" dirty="0">
                <a:latin typeface="+mj-lt"/>
              </a:rPr>
            </a:br>
            <a:r>
              <a:rPr lang="en-US" sz="2151" dirty="0">
                <a:latin typeface="+mj-lt"/>
              </a:rPr>
              <a:t>version of PAC-Bayes</a:t>
            </a:r>
            <a:br>
              <a:rPr lang="en-US" sz="2151" dirty="0">
                <a:latin typeface="+mj-lt"/>
              </a:rPr>
            </a:br>
            <a:r>
              <a:rPr lang="en-US" sz="3011" dirty="0">
                <a:latin typeface="+mj-lt"/>
              </a:rPr>
              <a:t>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0A24A-C868-E644-9BAF-00AB4413C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5875" y="2989308"/>
            <a:ext cx="3120091" cy="1548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9D19F3-4381-054E-863B-C6320D5F5606}"/>
              </a:ext>
            </a:extLst>
          </p:cNvPr>
          <p:cNvSpPr txBox="1"/>
          <p:nvPr/>
        </p:nvSpPr>
        <p:spPr>
          <a:xfrm>
            <a:off x="94906" y="5244885"/>
            <a:ext cx="4299575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 # parameters ≫ # </a:t>
            </a:r>
            <a:r>
              <a:rPr lang="en-US" sz="2581" dirty="0" err="1"/>
              <a:t>datapoints</a:t>
            </a:r>
            <a:endParaRPr lang="en-US" sz="258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B0819-7659-B346-9CC4-2E19C7F39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94622" y="2904286"/>
            <a:ext cx="2479394" cy="1230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59D5E-2532-DA4B-8216-7E9C1DDCF6C1}"/>
              </a:ext>
            </a:extLst>
          </p:cNvPr>
          <p:cNvSpPr txBox="1"/>
          <p:nvPr/>
        </p:nvSpPr>
        <p:spPr>
          <a:xfrm>
            <a:off x="5634040" y="4827282"/>
            <a:ext cx="4299575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 # parameters ≪ # </a:t>
            </a:r>
            <a:r>
              <a:rPr lang="en-US" sz="2581" dirty="0" err="1"/>
              <a:t>datapoints</a:t>
            </a:r>
            <a:endParaRPr lang="en-US" sz="258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FD573C-9D93-F44F-8D13-4F136688BBF8}"/>
              </a:ext>
            </a:extLst>
          </p:cNvPr>
          <p:cNvSpPr/>
          <p:nvPr/>
        </p:nvSpPr>
        <p:spPr>
          <a:xfrm>
            <a:off x="1098195" y="5741678"/>
            <a:ext cx="8054291" cy="7967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58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Important: compression method allowed to use any number of </a:t>
            </a:r>
            <a:r>
              <a:rPr lang="en-US" sz="2581" dirty="0">
                <a:solidFill>
                  <a:srgbClr val="C00000"/>
                </a:solidFill>
              </a:rPr>
              <a:t>new random bits</a:t>
            </a: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, provided they </a:t>
            </a:r>
            <a:r>
              <a:rPr lang="en-US" sz="2581" dirty="0">
                <a:solidFill>
                  <a:srgbClr val="C00000"/>
                </a:solidFill>
              </a:rPr>
              <a:t>don’t depend </a:t>
            </a: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on data. </a:t>
            </a:r>
          </a:p>
          <a:p>
            <a:endParaRPr lang="en-US" sz="258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DBEEFB-ADE7-4D43-86FF-886854E5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82CB5-664A-9B48-8C29-08800936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30056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6"/>
            <a:ext cx="11074651" cy="154890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Proof sketch :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Noise stability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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deep net compressible with minimal</a:t>
            </a:r>
            <a:br>
              <a:rPr lang="en-US" sz="258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						change to training error </a:t>
            </a:r>
            <a:endParaRPr lang="en-US" sz="344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1B40F-09A8-EB45-B723-687998303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28205" y="2339222"/>
            <a:ext cx="4680139" cy="2323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C904F-6F67-7145-8DFF-7DB61B2F357C}"/>
              </a:ext>
            </a:extLst>
          </p:cNvPr>
          <p:cNvSpPr txBox="1"/>
          <p:nvPr/>
        </p:nvSpPr>
        <p:spPr>
          <a:xfrm>
            <a:off x="581274" y="1148625"/>
            <a:ext cx="6195029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Idea 1: </a:t>
            </a:r>
            <a:r>
              <a:rPr lang="en-US" sz="2581" dirty="0">
                <a:solidFill>
                  <a:srgbClr val="C00000"/>
                </a:solidFill>
              </a:rPr>
              <a:t>Compress</a:t>
            </a:r>
            <a:r>
              <a:rPr lang="en-US" sz="2581" dirty="0"/>
              <a:t> a layer (randomized;</a:t>
            </a:r>
            <a:br>
              <a:rPr lang="en-US" sz="2581" dirty="0"/>
            </a:br>
            <a:r>
              <a:rPr lang="en-US" sz="2581" dirty="0"/>
              <a:t>	 errors introduced are “Gaussian like”)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8F99E-E1C4-6243-8C44-4B5C0D1BC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34" y="4226480"/>
            <a:ext cx="1466148" cy="1214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7B62A9-43BF-E240-8E64-8FA9FFAA06F9}"/>
              </a:ext>
            </a:extLst>
          </p:cNvPr>
          <p:cNvSpPr txBox="1"/>
          <p:nvPr/>
        </p:nvSpPr>
        <p:spPr>
          <a:xfrm>
            <a:off x="603912" y="2549092"/>
            <a:ext cx="5938613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Idea 2: Errors </a:t>
            </a:r>
            <a:r>
              <a:rPr lang="en-US" sz="2581" dirty="0">
                <a:solidFill>
                  <a:srgbClr val="C00000"/>
                </a:solidFill>
              </a:rPr>
              <a:t>attenuate</a:t>
            </a:r>
            <a:r>
              <a:rPr lang="en-US" sz="2581" dirty="0"/>
              <a:t> as they go through </a:t>
            </a:r>
            <a:br>
              <a:rPr lang="en-US" sz="2581" dirty="0"/>
            </a:br>
            <a:r>
              <a:rPr lang="en-US" sz="2581" dirty="0"/>
              <a:t>	network, as noted earlier.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1D418E-C73B-3D46-A755-9EDF5AAF936F}"/>
                  </a:ext>
                </a:extLst>
              </p:cNvPr>
              <p:cNvSpPr/>
              <p:nvPr/>
            </p:nvSpPr>
            <p:spPr>
              <a:xfrm>
                <a:off x="536056" y="4062397"/>
                <a:ext cx="5111377" cy="2721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br>
                  <a:rPr lang="en-US" sz="2581" dirty="0">
                    <a:solidFill>
                      <a:schemeClr val="tx1"/>
                    </a:solidFill>
                  </a:rPr>
                </a:br>
                <a:r>
                  <a:rPr lang="en-US" sz="2581" dirty="0">
                    <a:solidFill>
                      <a:srgbClr val="C00000"/>
                    </a:solidFill>
                  </a:rPr>
                  <a:t>Compression: </a:t>
                </a:r>
              </a:p>
              <a:p>
                <a:r>
                  <a:rPr lang="en-US" sz="2581" dirty="0">
                    <a:solidFill>
                      <a:schemeClr val="tx1"/>
                    </a:solidFill>
                  </a:rPr>
                  <a:t>(1) </a:t>
                </a:r>
                <a:r>
                  <a:rPr lang="en-US" sz="2581" i="1" dirty="0">
                    <a:solidFill>
                      <a:schemeClr val="tx1"/>
                    </a:solidFill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sz="258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581" i="1" dirty="0">
                    <a:solidFill>
                      <a:schemeClr val="tx1"/>
                    </a:solidFill>
                  </a:rPr>
                  <a:t> random sign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8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581" i="1" dirty="0"/>
                  <a:t> </a:t>
                </a:r>
                <a:r>
                  <a:rPr lang="en-US" sz="2581" i="1" dirty="0">
                    <a:solidFill>
                      <a:schemeClr val="tx1"/>
                    </a:solidFill>
                  </a:rPr>
                  <a:t>(</a:t>
                </a:r>
                <a:r>
                  <a:rPr lang="en-US" sz="2581" i="1" dirty="0" err="1">
                    <a:solidFill>
                      <a:schemeClr val="tx1"/>
                    </a:solidFill>
                  </a:rPr>
                  <a:t>impt</a:t>
                </a:r>
                <a:r>
                  <a:rPr lang="en-US" sz="2581" i="1" dirty="0">
                    <a:solidFill>
                      <a:schemeClr val="tx1"/>
                    </a:solidFill>
                  </a:rPr>
                  <a:t>: picked before seeing data)</a:t>
                </a:r>
                <a:br>
                  <a:rPr lang="en-US" sz="2581" i="1" dirty="0">
                    <a:solidFill>
                      <a:schemeClr val="tx1"/>
                    </a:solidFill>
                  </a:rPr>
                </a:br>
                <a:r>
                  <a:rPr lang="en-US" sz="2581" i="1" dirty="0">
                    <a:solidFill>
                      <a:schemeClr val="tx1"/>
                    </a:solidFill>
                  </a:rPr>
                  <a:t>(2)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58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58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8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58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sz="2581" i="1" dirty="0">
                    <a:solidFill>
                      <a:schemeClr val="tx1"/>
                    </a:solidFill>
                    <a:latin typeface="Cambria Math" charset="0"/>
                  </a:rPr>
                </a:br>
                <a:endParaRPr lang="en-US" sz="2581" i="1" dirty="0">
                  <a:latin typeface="Cambria Math" charset="0"/>
                </a:endParaRPr>
              </a:p>
              <a:p>
                <a:endParaRPr lang="en-US" sz="258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1D418E-C73B-3D46-A755-9EDF5AAF9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56" y="4062397"/>
                <a:ext cx="5111377" cy="2721998"/>
              </a:xfrm>
              <a:prstGeom prst="rect">
                <a:avLst/>
              </a:prstGeom>
              <a:blipFill>
                <a:blip r:embed="rId4"/>
                <a:stretch>
                  <a:fillRect l="-1975" r="-29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136CC-C288-A84D-A675-9B6503E1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D20ED1-AE4D-5146-BB2A-B06ABF4A4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17435-1C1C-0D49-A34B-B495EAC025E2}"/>
              </a:ext>
            </a:extLst>
          </p:cNvPr>
          <p:cNvSpPr txBox="1"/>
          <p:nvPr/>
        </p:nvSpPr>
        <p:spPr>
          <a:xfrm>
            <a:off x="6181328" y="6112569"/>
            <a:ext cx="2589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(Nontrivial extension to </a:t>
            </a:r>
            <a:br>
              <a:rPr lang="en-US" sz="2000" dirty="0"/>
            </a:br>
            <a:r>
              <a:rPr lang="en-US" sz="2000" dirty="0"/>
              <a:t>convolutional nets)</a:t>
            </a:r>
          </a:p>
        </p:txBody>
      </p:sp>
    </p:spTree>
    <p:extLst>
      <p:ext uri="{BB962C8B-B14F-4D97-AF65-F5344CB8AC3E}">
        <p14:creationId xmlns:p14="http://schemas.microsoft.com/office/powerpoint/2010/main" val="6786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Quantitative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239833" y="1874706"/>
                <a:ext cx="5458738" cy="702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13">
                          <a:latin typeface="Cambria Math" charset="0"/>
                        </a:rPr>
                        <m:t>capacity</m:t>
                      </m:r>
                      <m:r>
                        <a:rPr lang="en-US" sz="201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p>
                        <m:sSupPr>
                          <m:ctrlPr>
                            <a:rPr lang="en-US" sz="201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0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01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depth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× 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𝑎𝑐𝑡𝑖𝑣𝑎𝑡𝑖𝑜𝑛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𝑐𝑜𝑛𝑡𝑟𝑎𝑐𝑡𝑖𝑜𝑛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layer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cushion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×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inter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layer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cushion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13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13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833" y="1874706"/>
                <a:ext cx="5458738" cy="702949"/>
              </a:xfrm>
              <a:prstGeom prst="rect">
                <a:avLst/>
              </a:prstGeom>
              <a:blipFill>
                <a:blip r:embed="rId2"/>
                <a:stretch>
                  <a:fillRect l="-696" t="-1786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30450" y="4949354"/>
            <a:ext cx="673682" cy="2316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505" dirty="0">
                <a:solidFill>
                  <a:srgbClr val="FF0000"/>
                </a:solidFill>
              </a:rPr>
              <a:t>#</a:t>
            </a:r>
            <a:r>
              <a:rPr lang="en-US" sz="1505" dirty="0" err="1">
                <a:solidFill>
                  <a:srgbClr val="FF0000"/>
                </a:solidFill>
              </a:rPr>
              <a:t>param</a:t>
            </a:r>
            <a:endParaRPr lang="en-US" sz="1505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AD67C2-8A35-714D-BE99-53E426FA5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33" y="1844164"/>
            <a:ext cx="7341711" cy="56731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03161-4033-A84A-8F66-47579082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85A40-8A79-2D4D-B029-14D46D41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156828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with Generalization (qualitative check)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55" y="1651396"/>
            <a:ext cx="3802482" cy="3168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88" y="2053039"/>
            <a:ext cx="3464898" cy="2668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7CA81-E257-F644-824E-13CBF6B5F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3BB2B-F90D-CC4D-A022-6BD1DF82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26655-F125-0245-AE7C-DE10CF25FB18}"/>
              </a:ext>
            </a:extLst>
          </p:cNvPr>
          <p:cNvSpPr/>
          <p:nvPr/>
        </p:nvSpPr>
        <p:spPr>
          <a:xfrm>
            <a:off x="2954656" y="2152129"/>
            <a:ext cx="1498480" cy="266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47FE3-1F8C-4B41-AE15-838B48566A7B}"/>
              </a:ext>
            </a:extLst>
          </p:cNvPr>
          <p:cNvSpPr txBox="1"/>
          <p:nvPr/>
        </p:nvSpPr>
        <p:spPr>
          <a:xfrm>
            <a:off x="691516" y="5038552"/>
            <a:ext cx="3752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Layer cushion much higher</a:t>
            </a:r>
            <a:br>
              <a:rPr lang="en-US" sz="2400" dirty="0"/>
            </a:br>
            <a:r>
              <a:rPr lang="en-US" sz="2400" dirty="0"/>
              <a:t>when trained on normal data</a:t>
            </a:r>
          </a:p>
          <a:p>
            <a:r>
              <a:rPr lang="en-US" sz="2400" dirty="0"/>
              <a:t>than on corrupted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E5A33-7B64-4E4A-8FE5-D1D2D9F8E6D4}"/>
              </a:ext>
            </a:extLst>
          </p:cNvPr>
          <p:cNvSpPr txBox="1"/>
          <p:nvPr/>
        </p:nvSpPr>
        <p:spPr>
          <a:xfrm>
            <a:off x="5677272" y="5038552"/>
            <a:ext cx="3118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Evolution during training</a:t>
            </a:r>
            <a:br>
              <a:rPr lang="en-US" sz="2400" dirty="0"/>
            </a:br>
            <a:r>
              <a:rPr lang="en-US" sz="2400" dirty="0"/>
              <a:t>on normal data..</a:t>
            </a:r>
          </a:p>
        </p:txBody>
      </p:sp>
    </p:spTree>
    <p:extLst>
      <p:ext uri="{BB962C8B-B14F-4D97-AF65-F5344CB8AC3E}">
        <p14:creationId xmlns:p14="http://schemas.microsoft.com/office/powerpoint/2010/main" val="32022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32EB-988C-A24F-A30F-660BBCC9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Concluding thoughts on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A6A1-DD1C-3543-9502-E1E72DC47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581" dirty="0"/>
              <a:t> Some progress, but final story </a:t>
            </a:r>
            <a:r>
              <a:rPr lang="en-US" sz="2581" dirty="0">
                <a:solidFill>
                  <a:srgbClr val="C00000"/>
                </a:solidFill>
              </a:rPr>
              <a:t>still to be written. </a:t>
            </a:r>
          </a:p>
          <a:p>
            <a:pPr marL="0" indent="0">
              <a:buNone/>
            </a:pPr>
            <a:endParaRPr lang="en-US" sz="2581" dirty="0"/>
          </a:p>
          <a:p>
            <a:pPr marL="0" indent="0">
              <a:buNone/>
            </a:pPr>
            <a:r>
              <a:rPr lang="en-US" sz="2581" dirty="0"/>
              <a:t>I </a:t>
            </a:r>
            <a:r>
              <a:rPr lang="en-US" sz="2581" dirty="0">
                <a:solidFill>
                  <a:srgbClr val="C00000"/>
                </a:solidFill>
              </a:rPr>
              <a:t>don’t</a:t>
            </a:r>
            <a:r>
              <a:rPr lang="en-US" sz="2581" dirty="0"/>
              <a:t> ultimately </a:t>
            </a:r>
            <a:r>
              <a:rPr lang="en-US" sz="2581" dirty="0">
                <a:solidFill>
                  <a:srgbClr val="C00000"/>
                </a:solidFill>
              </a:rPr>
              <a:t>know</a:t>
            </a:r>
            <a:r>
              <a:rPr lang="en-US" sz="2581" dirty="0"/>
              <a:t> why trained nets are noise stable. </a:t>
            </a:r>
            <a:br>
              <a:rPr lang="en-US" sz="2581" dirty="0"/>
            </a:br>
            <a:endParaRPr lang="en-US" sz="2581" dirty="0"/>
          </a:p>
          <a:p>
            <a:pPr marL="0" indent="0">
              <a:buNone/>
            </a:pPr>
            <a:r>
              <a:rPr lang="en-US" sz="2581" dirty="0"/>
              <a:t>Quantitative bounds </a:t>
            </a:r>
            <a:r>
              <a:rPr lang="en-US" sz="2581" dirty="0">
                <a:solidFill>
                  <a:srgbClr val="C00000"/>
                </a:solidFill>
              </a:rPr>
              <a:t>too weak</a:t>
            </a:r>
            <a:r>
              <a:rPr lang="en-US" sz="2581" dirty="0"/>
              <a:t> to explain why net with </a:t>
            </a:r>
            <a:br>
              <a:rPr lang="en-US" sz="2581" dirty="0"/>
            </a:br>
            <a:r>
              <a:rPr lang="en-US" sz="2581" dirty="0"/>
              <a:t>20M parameters generalizes with 50k training </a:t>
            </a:r>
            <a:r>
              <a:rPr lang="en-US" sz="2581" dirty="0" err="1"/>
              <a:t>datapoints</a:t>
            </a:r>
            <a:r>
              <a:rPr lang="en-US" sz="2581" dirty="0"/>
              <a:t>. </a:t>
            </a:r>
            <a:br>
              <a:rPr lang="en-US" sz="2581" dirty="0"/>
            </a:br>
            <a:endParaRPr lang="en-US" sz="2581" dirty="0"/>
          </a:p>
          <a:p>
            <a:pPr marL="0" indent="0">
              <a:buNone/>
            </a:pPr>
            <a:r>
              <a:rPr lang="en-US" sz="2581" dirty="0"/>
              <a:t>NB: Argument needs to involve more</a:t>
            </a:r>
            <a:r>
              <a:rPr lang="en-US" sz="2581" dirty="0">
                <a:solidFill>
                  <a:srgbClr val="C00000"/>
                </a:solidFill>
              </a:rPr>
              <a:t> properties of training algorithm and/or data distribution. </a:t>
            </a:r>
            <a:br>
              <a:rPr lang="en-US" sz="2581" dirty="0">
                <a:solidFill>
                  <a:srgbClr val="C00000"/>
                </a:solidFill>
              </a:rPr>
            </a:b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000" dirty="0"/>
              <a:t>([</a:t>
            </a:r>
            <a:r>
              <a:rPr lang="en-US" sz="2000" dirty="0" err="1"/>
              <a:t>Gunasekar</a:t>
            </a:r>
            <a:r>
              <a:rPr lang="en-US" sz="2000" dirty="0"/>
              <a:t> et al’18] Quantify </a:t>
            </a:r>
            <a:r>
              <a:rPr lang="en-US" sz="2000" dirty="0">
                <a:solidFill>
                  <a:srgbClr val="C00000"/>
                </a:solidFill>
              </a:rPr>
              <a:t>“Implicit bias” </a:t>
            </a:r>
            <a:r>
              <a:rPr lang="en-US" sz="2000" dirty="0"/>
              <a:t>of gradient descent</a:t>
            </a:r>
            <a:br>
              <a:rPr lang="en-US" sz="2000" dirty="0"/>
            </a:br>
            <a:r>
              <a:rPr lang="en-US" sz="2000" dirty="0"/>
              <a:t>towards  “low capacity” models in simple settings.)</a:t>
            </a:r>
            <a:br>
              <a:rPr lang="en-US" sz="2581" dirty="0"/>
            </a:br>
            <a:endParaRPr lang="en-US" sz="258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E94FA-62B3-4A41-8E65-6FA3F5C8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C8C97-224D-F34D-8536-F9666FE0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43032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4CF49-0F97-C240-9D3D-F55708C9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667B3-92AD-F941-AE02-1BDD9E2DF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F4B07-5531-D942-9119-97E55B3C6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0" y="276295"/>
            <a:ext cx="8020976" cy="5877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821FD7-16AC-0949-9B05-205C5AC086DB}"/>
              </a:ext>
            </a:extLst>
          </p:cNvPr>
          <p:cNvSpPr/>
          <p:nvPr/>
        </p:nvSpPr>
        <p:spPr>
          <a:xfrm>
            <a:off x="1356792" y="4744417"/>
            <a:ext cx="6737725" cy="12354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11" b="1" dirty="0">
                <a:solidFill>
                  <a:schemeClr val="bg1"/>
                </a:solidFill>
                <a:latin typeface="Tw Cen MT Condensed" panose="020B0606020104020203" pitchFamily="34" charset="77"/>
              </a:rPr>
              <a:t>COMING UP:ROLE of DEPTH; THEORY FOR UNSUPERVISED LEARNING (GANS, TEXT EMBEDDINGS, ..)</a:t>
            </a:r>
          </a:p>
        </p:txBody>
      </p:sp>
    </p:spTree>
    <p:extLst>
      <p:ext uri="{BB962C8B-B14F-4D97-AF65-F5344CB8AC3E}">
        <p14:creationId xmlns:p14="http://schemas.microsoft.com/office/powerpoint/2010/main" val="1683936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692275" y="3984952"/>
            <a:ext cx="8751297" cy="209101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Part 3: Role of depth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EAC4E-BAEA-0E4A-9AAB-DBE3AEC3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E6B1B-33A3-0D4F-979D-5BE3B539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FE92A-CDA3-D44D-8553-8E365DDA6FE0}"/>
              </a:ext>
            </a:extLst>
          </p:cNvPr>
          <p:cNvSpPr txBox="1"/>
          <p:nvPr/>
        </p:nvSpPr>
        <p:spPr>
          <a:xfrm>
            <a:off x="788099" y="5008831"/>
            <a:ext cx="8807476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Ultimate hope: theory informs what architectures are “best” for a </a:t>
            </a:r>
            <a:br>
              <a:rPr lang="en-US" sz="2581" dirty="0"/>
            </a:br>
            <a:r>
              <a:rPr lang="en-US" sz="2581" dirty="0"/>
              <a:t>given task.</a:t>
            </a:r>
          </a:p>
        </p:txBody>
      </p:sp>
    </p:spTree>
    <p:extLst>
      <p:ext uri="{BB962C8B-B14F-4D97-AF65-F5344CB8AC3E}">
        <p14:creationId xmlns:p14="http://schemas.microsoft.com/office/powerpoint/2010/main" val="1432325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6DA4A-64F4-5E40-8692-B8301F25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13FE2-C12D-D743-9488-265C6D2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83C898-2A78-754E-98EB-537AC41F6F44}"/>
              </a:ext>
            </a:extLst>
          </p:cNvPr>
          <p:cNvSpPr/>
          <p:nvPr/>
        </p:nvSpPr>
        <p:spPr>
          <a:xfrm>
            <a:off x="423802" y="2005298"/>
            <a:ext cx="8590300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Backpropagation: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Linear time </a:t>
            </a:r>
            <a:r>
              <a:rPr lang="en-US" sz="2400" dirty="0"/>
              <a:t>algorithm to compute gradient.</a:t>
            </a:r>
            <a:br>
              <a:rPr lang="en-US" sz="2400" dirty="0"/>
            </a:br>
            <a:endParaRPr lang="en-US" sz="2400" dirty="0"/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“Gradient/landscape shaping”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drives innovations such as </a:t>
            </a:r>
            <a:r>
              <a:rPr lang="en-US" sz="2400" dirty="0" err="1"/>
              <a:t>resnets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wavenets</a:t>
            </a:r>
            <a:r>
              <a:rPr lang="en-US" sz="2400" dirty="0"/>
              <a:t>, batch-normalization, …</a:t>
            </a:r>
            <a:br>
              <a:rPr lang="en-US" sz="2400" dirty="0"/>
            </a:br>
            <a:endParaRPr lang="en-US" sz="2400" dirty="0"/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Gradient Descent++ (Momentum, Regularization, </a:t>
            </a:r>
            <a:r>
              <a:rPr lang="en-US" sz="2400" dirty="0" err="1">
                <a:solidFill>
                  <a:srgbClr val="7030A0"/>
                </a:solidFill>
              </a:rPr>
              <a:t>AdaGrad</a:t>
            </a:r>
            <a:r>
              <a:rPr lang="en-US" sz="2400" dirty="0">
                <a:solidFill>
                  <a:srgbClr val="7030A0"/>
                </a:solidFill>
              </a:rPr>
              <a:t>,..)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		 </a:t>
            </a:r>
            <a:r>
              <a:rPr lang="en-US" sz="2400" dirty="0"/>
              <a:t>Came from </a:t>
            </a:r>
            <a:r>
              <a:rPr lang="en-US" sz="2400" dirty="0">
                <a:solidFill>
                  <a:srgbClr val="FF0000"/>
                </a:solidFill>
              </a:rPr>
              <a:t>convex </a:t>
            </a:r>
            <a:r>
              <a:rPr lang="en-US" sz="2400" dirty="0"/>
              <a:t>world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14D3E-92B5-C146-A946-1D90965E5C56}"/>
              </a:ext>
            </a:extLst>
          </p:cNvPr>
          <p:cNvSpPr txBox="1"/>
          <p:nvPr/>
        </p:nvSpPr>
        <p:spPr>
          <a:xfrm>
            <a:off x="463147" y="668639"/>
            <a:ext cx="9639690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Optimization concepts already shape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84A10-23AF-A245-A154-6B16527EDEE9}"/>
              </a:ext>
            </a:extLst>
          </p:cNvPr>
          <p:cNvSpPr txBox="1"/>
          <p:nvPr/>
        </p:nvSpPr>
        <p:spPr>
          <a:xfrm>
            <a:off x="2318622" y="1250607"/>
            <a:ext cx="4332725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/>
              <a:t>(together with GPUs, large datasets)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B5D41-A6B9-F647-8E65-45FD042F75A8}"/>
              </a:ext>
            </a:extLst>
          </p:cNvPr>
          <p:cNvSpPr txBox="1"/>
          <p:nvPr/>
        </p:nvSpPr>
        <p:spPr>
          <a:xfrm>
            <a:off x="595849" y="5048927"/>
            <a:ext cx="8394093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rgbClr val="7030A0"/>
                </a:solidFill>
              </a:rPr>
              <a:t>Goal of theory: </a:t>
            </a:r>
            <a:r>
              <a:rPr lang="en-US" sz="2581" dirty="0">
                <a:solidFill>
                  <a:srgbClr val="C00000"/>
                </a:solidFill>
              </a:rPr>
              <a:t>Theorems</a:t>
            </a:r>
            <a:r>
              <a:rPr lang="en-US" sz="2581" dirty="0">
                <a:solidFill>
                  <a:srgbClr val="7030A0"/>
                </a:solidFill>
              </a:rPr>
              <a:t> that sort through/support competing</a:t>
            </a:r>
            <a:br>
              <a:rPr lang="en-US" sz="2581" dirty="0">
                <a:solidFill>
                  <a:srgbClr val="7030A0"/>
                </a:solidFill>
              </a:rPr>
            </a:br>
            <a:r>
              <a:rPr lang="en-US" sz="2581" dirty="0">
                <a:solidFill>
                  <a:srgbClr val="7030A0"/>
                </a:solidFill>
              </a:rPr>
              <a:t>	 intuitions, leading to </a:t>
            </a:r>
            <a:r>
              <a:rPr lang="en-US" sz="2581" dirty="0">
                <a:solidFill>
                  <a:srgbClr val="C00000"/>
                </a:solidFill>
              </a:rPr>
              <a:t>new insights and concepts</a:t>
            </a:r>
            <a:r>
              <a:rPr lang="en-US" sz="258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68347-13D9-FF45-82A6-E322A84449A3}"/>
              </a:ext>
            </a:extLst>
          </p:cNvPr>
          <p:cNvSpPr/>
          <p:nvPr/>
        </p:nvSpPr>
        <p:spPr>
          <a:xfrm>
            <a:off x="450361" y="1153971"/>
            <a:ext cx="8518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Ideal result:  exhibit </a:t>
            </a:r>
            <a:r>
              <a:rPr lang="en-US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natural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learning problem which </a:t>
            </a:r>
            <a:r>
              <a:rPr lang="en-US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cannot be done using depth d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but can be done with depth d+1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EE08EC-6FF9-3C46-B063-CB75E06C03C2}"/>
              </a:ext>
            </a:extLst>
          </p:cNvPr>
          <p:cNvSpPr txBox="1">
            <a:spLocks/>
          </p:cNvSpPr>
          <p:nvPr/>
        </p:nvSpPr>
        <p:spPr>
          <a:xfrm>
            <a:off x="391406" y="88563"/>
            <a:ext cx="9834437" cy="14256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32" dirty="0">
                <a:solidFill>
                  <a:schemeClr val="accent2">
                    <a:lumMod val="75000"/>
                  </a:schemeClr>
                </a:solidFill>
              </a:rPr>
              <a:t>An old question: Role of depth?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775CC-B74A-EE4B-920A-A4C3926E7874}"/>
              </a:ext>
            </a:extLst>
          </p:cNvPr>
          <p:cNvSpPr txBox="1"/>
          <p:nvPr/>
        </p:nvSpPr>
        <p:spPr>
          <a:xfrm>
            <a:off x="507206" y="2384294"/>
            <a:ext cx="7291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Currently, not within reach of theory, lacking mathematical</a:t>
            </a:r>
          </a:p>
          <a:p>
            <a:r>
              <a:rPr lang="en-US" sz="2400" dirty="0"/>
              <a:t>formalization of </a:t>
            </a:r>
            <a:r>
              <a:rPr lang="en-US" sz="2400" dirty="0">
                <a:solidFill>
                  <a:srgbClr val="C00000"/>
                </a:solidFill>
              </a:rPr>
              <a:t>“natural” </a:t>
            </a:r>
            <a:r>
              <a:rPr lang="en-US" sz="2400" dirty="0"/>
              <a:t>learning problem…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B9867-C42F-994B-A77C-0488B16CF63E}"/>
              </a:ext>
            </a:extLst>
          </p:cNvPr>
          <p:cNvSpPr txBox="1"/>
          <p:nvPr/>
        </p:nvSpPr>
        <p:spPr>
          <a:xfrm>
            <a:off x="526490" y="3698285"/>
            <a:ext cx="8550802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[Eldan-Shamir’16], [Telgarsky’17]</a:t>
            </a:r>
            <a:r>
              <a:rPr lang="en-US" sz="2581" dirty="0"/>
              <a:t>: Such results for </a:t>
            </a:r>
            <a:r>
              <a:rPr lang="en-US" sz="2581" dirty="0">
                <a:solidFill>
                  <a:srgbClr val="C00000"/>
                </a:solidFill>
              </a:rPr>
              <a:t>less natural </a:t>
            </a:r>
            <a:r>
              <a:rPr lang="en-US" sz="2581" dirty="0"/>
              <a:t>problems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9B835-D3DC-6B4D-8C64-32701B09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F633FC-4AD7-5341-BB1F-A2E3D9F6C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8EBCB-023A-B14A-A6FC-CB92240123CB}"/>
              </a:ext>
            </a:extLst>
          </p:cNvPr>
          <p:cNvSpPr txBox="1"/>
          <p:nvPr/>
        </p:nvSpPr>
        <p:spPr>
          <a:xfrm>
            <a:off x="526490" y="4503559"/>
            <a:ext cx="61721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Sketch: (</a:t>
            </a:r>
            <a:r>
              <a:rPr lang="en-US" sz="2400" dirty="0" err="1"/>
              <a:t>i</a:t>
            </a:r>
            <a:r>
              <a:rPr lang="en-US" sz="2400" dirty="0"/>
              <a:t>) Characterize </a:t>
            </a:r>
            <a:r>
              <a:rPr lang="en-US" sz="2400" dirty="0">
                <a:solidFill>
                  <a:srgbClr val="C00000"/>
                </a:solidFill>
              </a:rPr>
              <a:t>max.</a:t>
            </a:r>
            <a:r>
              <a:rPr lang="en-US" sz="2400" dirty="0"/>
              <a:t> # of </a:t>
            </a:r>
            <a:r>
              <a:rPr lang="en-US" sz="2400" dirty="0">
                <a:solidFill>
                  <a:srgbClr val="C00000"/>
                </a:solidFill>
              </a:rPr>
              <a:t>“oscillations” </a:t>
            </a:r>
            <a:br>
              <a:rPr lang="en-US" sz="2400" dirty="0"/>
            </a:br>
            <a:r>
              <a:rPr lang="en-US" sz="2400" dirty="0"/>
              <a:t>in function computed by depth d net of some size</a:t>
            </a:r>
          </a:p>
          <a:p>
            <a:r>
              <a:rPr lang="en-US" sz="2400" dirty="0"/>
              <a:t>(ii) Show depth d+1 can compute function with 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more oscillations .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FFCB8B-B797-A94B-945F-A6BE67F38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226" y="4503559"/>
            <a:ext cx="1971030" cy="15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642806-A91E-0F41-9093-702A586CFC07}"/>
              </a:ext>
            </a:extLst>
          </p:cNvPr>
          <p:cNvSpPr txBox="1"/>
          <p:nvPr/>
        </p:nvSpPr>
        <p:spPr>
          <a:xfrm>
            <a:off x="940604" y="783978"/>
            <a:ext cx="8553091" cy="48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So does more depth help or hurt in deep  learning?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194E7-230D-3F4F-95EB-71FFC0FC14A1}"/>
              </a:ext>
            </a:extLst>
          </p:cNvPr>
          <p:cNvSpPr txBox="1"/>
          <p:nvPr/>
        </p:nvSpPr>
        <p:spPr>
          <a:xfrm>
            <a:off x="918235" y="1717250"/>
            <a:ext cx="827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Pros:  </a:t>
            </a:r>
            <a:r>
              <a:rPr lang="en-US" sz="2400" dirty="0">
                <a:solidFill>
                  <a:srgbClr val="C00000"/>
                </a:solidFill>
              </a:rPr>
              <a:t>Better expressiveness (as we just saw)</a:t>
            </a:r>
          </a:p>
          <a:p>
            <a:endParaRPr lang="en-US" sz="2400" dirty="0"/>
          </a:p>
          <a:p>
            <a:r>
              <a:rPr lang="en-US" sz="2400" dirty="0"/>
              <a:t>Cons: More </a:t>
            </a:r>
            <a:r>
              <a:rPr lang="en-US" sz="2400" dirty="0">
                <a:solidFill>
                  <a:srgbClr val="C00000"/>
                </a:solidFill>
              </a:rPr>
              <a:t>difficult optimization </a:t>
            </a:r>
            <a:r>
              <a:rPr lang="en-US" sz="2400" dirty="0"/>
              <a:t>(“vanishing/exploding gradients”</a:t>
            </a:r>
            <a:br>
              <a:rPr lang="en-US" sz="2400" dirty="0"/>
            </a:br>
            <a:r>
              <a:rPr lang="en-US" sz="2400" dirty="0"/>
              <a:t>		unless use special architectures like </a:t>
            </a:r>
            <a:r>
              <a:rPr lang="en-US" sz="2400" dirty="0" err="1"/>
              <a:t>resnets</a:t>
            </a:r>
            <a:r>
              <a:rPr lang="en-US" sz="2400" dirty="0"/>
              <a:t>..)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E2521-4CCB-024F-8982-E14EEEA2851E}"/>
              </a:ext>
            </a:extLst>
          </p:cNvPr>
          <p:cNvSpPr txBox="1"/>
          <p:nvPr/>
        </p:nvSpPr>
        <p:spPr>
          <a:xfrm>
            <a:off x="940453" y="4240361"/>
            <a:ext cx="7562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[A., Cohen, </a:t>
            </a:r>
            <a:r>
              <a:rPr lang="en-US" sz="2400" dirty="0" err="1"/>
              <a:t>Hazan</a:t>
            </a:r>
            <a:r>
              <a:rPr lang="en-US" sz="2400" dirty="0"/>
              <a:t> ICML’18] Increasing depth can sometimes 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>
                <a:solidFill>
                  <a:srgbClr val="C00000"/>
                </a:solidFill>
              </a:rPr>
              <a:t>“accelerate” </a:t>
            </a:r>
            <a:r>
              <a:rPr lang="en-US" sz="2400" dirty="0"/>
              <a:t>the optimization (including for </a:t>
            </a:r>
            <a:br>
              <a:rPr lang="en-US" sz="2400" dirty="0"/>
            </a:br>
            <a:r>
              <a:rPr lang="en-US" sz="2400" dirty="0"/>
              <a:t>			classic convex problems…)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D837B-8D21-C947-A5EA-E213883E2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44" y="809702"/>
            <a:ext cx="1161676" cy="13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6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CD4DBE-5545-EF45-9C9A-0A5617BCAE87}"/>
              </a:ext>
            </a:extLst>
          </p:cNvPr>
          <p:cNvSpPr txBox="1"/>
          <p:nvPr/>
        </p:nvSpPr>
        <p:spPr>
          <a:xfrm>
            <a:off x="561570" y="557686"/>
            <a:ext cx="9096401" cy="1018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Acceleration by increasing depth: Simple example </a:t>
            </a:r>
            <a:br>
              <a:rPr lang="en-US" sz="344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581" dirty="0"/>
              <a:t>[A., Cohen, </a:t>
            </a:r>
            <a:r>
              <a:rPr lang="en-US" sz="2581" dirty="0" err="1"/>
              <a:t>Hazan</a:t>
            </a:r>
            <a:r>
              <a:rPr lang="en-US" sz="2581" dirty="0"/>
              <a:t> ICML’18]</a:t>
            </a:r>
            <a:endParaRPr lang="en-US" sz="344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19C6F-030F-DD48-A087-8BC9859B52CD}"/>
              </a:ext>
            </a:extLst>
          </p:cNvPr>
          <p:cNvSpPr txBox="1"/>
          <p:nvPr/>
        </p:nvSpPr>
        <p:spPr>
          <a:xfrm>
            <a:off x="704285" y="1740966"/>
            <a:ext cx="1879041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 err="1"/>
              <a:t>l</a:t>
            </a:r>
            <a:r>
              <a:rPr lang="en-US" sz="2581" baseline="-25000" dirty="0" err="1"/>
              <a:t>p</a:t>
            </a:r>
            <a:r>
              <a:rPr lang="en-US" sz="2581" dirty="0"/>
              <a:t> regression.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B3AFA-7893-4849-964E-6F64DA3D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09" y="1803324"/>
            <a:ext cx="7328904" cy="961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EB10C-B120-CE42-9237-339514128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062" y="3325651"/>
            <a:ext cx="6430993" cy="1634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50B884-21C6-F24B-919D-6EC5453571A1}"/>
              </a:ext>
            </a:extLst>
          </p:cNvPr>
          <p:cNvSpPr txBox="1"/>
          <p:nvPr/>
        </p:nvSpPr>
        <p:spPr>
          <a:xfrm>
            <a:off x="561570" y="3241537"/>
            <a:ext cx="1853136" cy="128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rgbClr val="C00000"/>
                </a:solidFill>
              </a:rPr>
              <a:t>Replace with</a:t>
            </a: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581" dirty="0">
                <a:solidFill>
                  <a:srgbClr val="C00000"/>
                </a:solidFill>
              </a:rPr>
              <a:t>depth-2 </a:t>
            </a: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581" dirty="0">
                <a:solidFill>
                  <a:srgbClr val="C00000"/>
                </a:solidFill>
              </a:rPr>
              <a:t>linear circuit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E7AF275-A50F-7443-80E5-DECEB0670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CCEA23-AF5C-3F4C-9AB5-1A5C4162F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09AD84-128E-D140-B4DF-F5B2301F4A4B}"/>
              </a:ext>
            </a:extLst>
          </p:cNvPr>
          <p:cNvGrpSpPr/>
          <p:nvPr/>
        </p:nvGrpSpPr>
        <p:grpSpPr>
          <a:xfrm>
            <a:off x="3216418" y="4927780"/>
            <a:ext cx="6025556" cy="625940"/>
            <a:chOff x="1287236" y="4933575"/>
            <a:chExt cx="5602526" cy="5819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EA0796-1BA7-A04A-BF36-ED6D3A0D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236" y="4933575"/>
              <a:ext cx="869213" cy="5819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40873B-0E23-A04F-B5A6-521EB6B9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4237" y="4954963"/>
              <a:ext cx="4635525" cy="5482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01A248-FE5C-894D-917E-59D454CAA8F8}"/>
              </a:ext>
            </a:extLst>
          </p:cNvPr>
          <p:cNvSpPr txBox="1"/>
          <p:nvPr/>
        </p:nvSpPr>
        <p:spPr>
          <a:xfrm>
            <a:off x="447805" y="4982902"/>
            <a:ext cx="2747612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GD now amounts 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7D7CBE-A60A-7140-ADA6-CCA83262D846}"/>
              </a:ext>
            </a:extLst>
          </p:cNvPr>
          <p:cNvSpPr/>
          <p:nvPr/>
        </p:nvSpPr>
        <p:spPr>
          <a:xfrm>
            <a:off x="1575024" y="5906800"/>
            <a:ext cx="7545389" cy="48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81" dirty="0">
                <a:solidFill>
                  <a:srgbClr val="C00000"/>
                </a:solidFill>
              </a:rPr>
              <a:t>Adaptive learning rate +  “memory” of past gradients!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434CC4-C5CF-7640-8B76-1DDCBF11AE82}"/>
              </a:ext>
            </a:extLst>
          </p:cNvPr>
          <p:cNvCxnSpPr>
            <a:cxnSpLocks/>
          </p:cNvCxnSpPr>
          <p:nvPr/>
        </p:nvCxnSpPr>
        <p:spPr>
          <a:xfrm flipV="1">
            <a:off x="3875641" y="5467209"/>
            <a:ext cx="1729623" cy="6086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CB8B8F-A795-9141-83DD-40EC691D434C}"/>
              </a:ext>
            </a:extLst>
          </p:cNvPr>
          <p:cNvCxnSpPr>
            <a:cxnSpLocks/>
          </p:cNvCxnSpPr>
          <p:nvPr/>
        </p:nvCxnSpPr>
        <p:spPr>
          <a:xfrm flipV="1">
            <a:off x="6526552" y="5520915"/>
            <a:ext cx="1598992" cy="490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8212C47-81F5-5842-AFD3-FD7C6C185D3C}"/>
              </a:ext>
            </a:extLst>
          </p:cNvPr>
          <p:cNvSpPr/>
          <p:nvPr/>
        </p:nvSpPr>
        <p:spPr>
          <a:xfrm>
            <a:off x="2741061" y="3325651"/>
            <a:ext cx="6358352" cy="91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Replace vector w by vector w</a:t>
            </a:r>
            <a:r>
              <a:rPr lang="en-US" sz="2400" baseline="-25000" dirty="0">
                <a:solidFill>
                  <a:schemeClr val="tx1"/>
                </a:solidFill>
              </a:rPr>
              <a:t>1 </a:t>
            </a:r>
            <a:r>
              <a:rPr lang="en-US" sz="2400" dirty="0">
                <a:solidFill>
                  <a:schemeClr val="tx1"/>
                </a:solidFill>
              </a:rPr>
              <a:t>multiplied by scalar w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  (</a:t>
            </a:r>
            <a:r>
              <a:rPr lang="en-US" sz="2400" dirty="0" err="1">
                <a:solidFill>
                  <a:schemeClr val="tx1"/>
                </a:solidFill>
              </a:rPr>
              <a:t>overparametrize</a:t>
            </a:r>
            <a:r>
              <a:rPr lang="en-US" sz="2400" dirty="0">
                <a:solidFill>
                  <a:schemeClr val="tx1"/>
                </a:solidFill>
              </a:rPr>
              <a:t>!)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9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7" grpId="0"/>
      <p:bldP spid="18" grpId="0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76B76-AF25-2F4D-92C5-F980A5B0C8A2}"/>
              </a:ext>
            </a:extLst>
          </p:cNvPr>
          <p:cNvSpPr txBox="1"/>
          <p:nvPr/>
        </p:nvSpPr>
        <p:spPr>
          <a:xfrm>
            <a:off x="769719" y="559031"/>
            <a:ext cx="6408229" cy="55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11" dirty="0" err="1">
                <a:solidFill>
                  <a:schemeClr val="accent2">
                    <a:lumMod val="75000"/>
                  </a:schemeClr>
                </a:solidFill>
              </a:rPr>
              <a:t>Overparametrization</a:t>
            </a:r>
            <a:r>
              <a:rPr lang="en-US" sz="3011" dirty="0">
                <a:solidFill>
                  <a:schemeClr val="accent2">
                    <a:lumMod val="75000"/>
                  </a:schemeClr>
                </a:solidFill>
              </a:rPr>
              <a:t> acceleration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21A2D-E2F5-1544-8C90-606A58F97BD2}"/>
              </a:ext>
            </a:extLst>
          </p:cNvPr>
          <p:cNvSpPr txBox="1"/>
          <p:nvPr/>
        </p:nvSpPr>
        <p:spPr>
          <a:xfrm>
            <a:off x="993284" y="2327721"/>
            <a:ext cx="2557110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 err="1"/>
              <a:t>l</a:t>
            </a:r>
            <a:r>
              <a:rPr lang="en-US" sz="2581" baseline="-25000" dirty="0" err="1"/>
              <a:t>p</a:t>
            </a:r>
            <a:r>
              <a:rPr lang="en-US" sz="2581" dirty="0"/>
              <a:t> regression, p=4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5AD69-E269-7C46-8EB5-D689937C312F}"/>
              </a:ext>
            </a:extLst>
          </p:cNvPr>
          <p:cNvSpPr txBox="1"/>
          <p:nvPr/>
        </p:nvSpPr>
        <p:spPr>
          <a:xfrm>
            <a:off x="701553" y="1831197"/>
            <a:ext cx="3214341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(UCI regression task…)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B15A3-EE79-6846-91B2-075B3E4ECD48}"/>
              </a:ext>
            </a:extLst>
          </p:cNvPr>
          <p:cNvSpPr txBox="1"/>
          <p:nvPr/>
        </p:nvSpPr>
        <p:spPr>
          <a:xfrm>
            <a:off x="614829" y="4649342"/>
            <a:ext cx="8997271" cy="2078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581" dirty="0">
                <a:solidFill>
                  <a:srgbClr val="7030A0"/>
                </a:solidFill>
              </a:rPr>
              <a:t>Similar effects observed in </a:t>
            </a:r>
            <a:r>
              <a:rPr lang="en-US" sz="2581" dirty="0">
                <a:solidFill>
                  <a:srgbClr val="C00000"/>
                </a:solidFill>
              </a:rPr>
              <a:t>nonlinear deep net</a:t>
            </a:r>
            <a:r>
              <a:rPr lang="en-US" sz="2581" dirty="0">
                <a:solidFill>
                  <a:srgbClr val="7030A0"/>
                </a:solidFill>
              </a:rPr>
              <a:t>; </a:t>
            </a:r>
            <a:r>
              <a:rPr lang="en-US" sz="2581" dirty="0" err="1">
                <a:solidFill>
                  <a:srgbClr val="7030A0"/>
                </a:solidFill>
              </a:rPr>
              <a:t>eg</a:t>
            </a:r>
            <a:r>
              <a:rPr lang="en-US" sz="2581" dirty="0">
                <a:solidFill>
                  <a:srgbClr val="7030A0"/>
                </a:solidFill>
              </a:rPr>
              <a:t> replace fully </a:t>
            </a:r>
            <a:br>
              <a:rPr lang="en-US" sz="2581" dirty="0">
                <a:solidFill>
                  <a:srgbClr val="7030A0"/>
                </a:solidFill>
              </a:rPr>
            </a:br>
            <a:r>
              <a:rPr lang="en-US" sz="2581" dirty="0">
                <a:solidFill>
                  <a:srgbClr val="7030A0"/>
                </a:solidFill>
              </a:rPr>
              <a:t>connected layer by two layers.  </a:t>
            </a:r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581" dirty="0">
                <a:solidFill>
                  <a:srgbClr val="7030A0"/>
                </a:solidFill>
              </a:rPr>
              <a:t>Some </a:t>
            </a:r>
            <a:r>
              <a:rPr lang="en-US" sz="2581" dirty="0">
                <a:solidFill>
                  <a:srgbClr val="C00000"/>
                </a:solidFill>
              </a:rPr>
              <a:t>theoretical </a:t>
            </a:r>
            <a:r>
              <a:rPr lang="en-US" sz="2581" dirty="0">
                <a:solidFill>
                  <a:srgbClr val="7030A0"/>
                </a:solidFill>
              </a:rPr>
              <a:t>analysis for </a:t>
            </a:r>
            <a:r>
              <a:rPr lang="en-US" sz="2581" dirty="0">
                <a:solidFill>
                  <a:srgbClr val="C00000"/>
                </a:solidFill>
              </a:rPr>
              <a:t>multilayer linear nets.</a:t>
            </a:r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581" dirty="0">
                <a:solidFill>
                  <a:srgbClr val="7030A0"/>
                </a:solidFill>
              </a:rPr>
              <a:t>Proof that acceleration effect due to increase of depth</a:t>
            </a:r>
            <a:br>
              <a:rPr lang="en-US" sz="2581" dirty="0">
                <a:solidFill>
                  <a:srgbClr val="7030A0"/>
                </a:solidFill>
              </a:rPr>
            </a:br>
            <a:r>
              <a:rPr lang="en-US" sz="2581" dirty="0">
                <a:solidFill>
                  <a:srgbClr val="C00000"/>
                </a:solidFill>
              </a:rPr>
              <a:t>not obtainable </a:t>
            </a:r>
            <a:r>
              <a:rPr lang="en-US" sz="2581" dirty="0">
                <a:solidFill>
                  <a:srgbClr val="7030A0"/>
                </a:solidFill>
              </a:rPr>
              <a:t>via any </a:t>
            </a:r>
            <a:r>
              <a:rPr lang="en-US" sz="2581" dirty="0" err="1">
                <a:solidFill>
                  <a:srgbClr val="C00000"/>
                </a:solidFill>
              </a:rPr>
              <a:t>regularizer</a:t>
            </a:r>
            <a:r>
              <a:rPr lang="en-US" sz="2581" dirty="0">
                <a:solidFill>
                  <a:srgbClr val="7030A0"/>
                </a:solidFill>
              </a:rPr>
              <a:t> on original architecture.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103596-4FCB-DD46-9113-845929EE1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69" y="1148809"/>
            <a:ext cx="3549614" cy="35496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A576E-C494-AC49-A5BE-CD2BA2C0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3508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692275" y="3984952"/>
            <a:ext cx="10455090" cy="185868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Part 4: Theory for Generative Models</a:t>
            </a:r>
            <a:br>
              <a:rPr lang="en-US" sz="430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and Generative Adversarial Nets (GANs)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EAC4E-BAEA-0E4A-9AAB-DBE3AEC3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E6B1B-33A3-0D4F-979D-5BE3B539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132981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7834-E675-C143-8CD2-61FC67EB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13" y="614659"/>
            <a:ext cx="9754087" cy="10377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Unsupervised learning motivation: “Manifold assumption”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DB79-65E5-9545-AF68-7548F50A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23" y="2605383"/>
            <a:ext cx="3083505" cy="1864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CF267-C15D-1F41-B7D4-0F0ED12B972E}"/>
              </a:ext>
            </a:extLst>
          </p:cNvPr>
          <p:cNvSpPr txBox="1"/>
          <p:nvPr/>
        </p:nvSpPr>
        <p:spPr>
          <a:xfrm>
            <a:off x="1631525" y="4458713"/>
            <a:ext cx="1861407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Z: Its </a:t>
            </a:r>
            <a:r>
              <a:rPr lang="en-US" sz="2581" dirty="0">
                <a:solidFill>
                  <a:srgbClr val="C00000"/>
                </a:solidFill>
                <a:latin typeface="Tw Cen MT" panose="020B0602020104020603" pitchFamily="34" charset="77"/>
              </a:rPr>
              <a:t>”code” </a:t>
            </a:r>
            <a:b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on manifold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42E30-1D08-A147-A64E-FB3445326588}"/>
              </a:ext>
            </a:extLst>
          </p:cNvPr>
          <p:cNvSpPr/>
          <p:nvPr/>
        </p:nvSpPr>
        <p:spPr>
          <a:xfrm>
            <a:off x="603705" y="2115890"/>
            <a:ext cx="1530997" cy="489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77"/>
              </a:rPr>
              <a:t>X : Image </a:t>
            </a:r>
            <a:endParaRPr lang="en-US" sz="258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A6B4B-98D9-AA4A-9C51-B29811524CC4}"/>
              </a:ext>
            </a:extLst>
          </p:cNvPr>
          <p:cNvSpPr txBox="1"/>
          <p:nvPr/>
        </p:nvSpPr>
        <p:spPr>
          <a:xfrm>
            <a:off x="4093096" y="1935800"/>
            <a:ext cx="5801588" cy="128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Goal: Using large </a:t>
            </a:r>
            <a:r>
              <a:rPr lang="en-US" sz="2581" dirty="0">
                <a:solidFill>
                  <a:srgbClr val="C00000"/>
                </a:solidFill>
              </a:rPr>
              <a:t>unlabeled</a:t>
            </a:r>
            <a:r>
              <a:rPr lang="en-US" sz="2581" dirty="0"/>
              <a:t> dataset learn</a:t>
            </a:r>
            <a:br>
              <a:rPr lang="en-US" sz="2581" dirty="0"/>
            </a:br>
            <a:r>
              <a:rPr lang="en-US" sz="2581" dirty="0"/>
              <a:t>the Image ➔ Code mapping</a:t>
            </a:r>
            <a:br>
              <a:rPr lang="en-US" sz="2581" dirty="0"/>
            </a:br>
            <a:endParaRPr lang="en-US" sz="258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75D56-F691-E244-A0C2-15F773489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56" y="3087943"/>
            <a:ext cx="2094777" cy="1993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BB235C-7E35-EC48-B4C4-AF17AEA27F5F}"/>
              </a:ext>
            </a:extLst>
          </p:cNvPr>
          <p:cNvSpPr txBox="1"/>
          <p:nvPr/>
        </p:nvSpPr>
        <p:spPr>
          <a:xfrm>
            <a:off x="603705" y="5422816"/>
            <a:ext cx="8059579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Typically modeled as </a:t>
            </a:r>
            <a:r>
              <a:rPr lang="en-US" sz="2581" dirty="0">
                <a:solidFill>
                  <a:srgbClr val="C00000"/>
                </a:solidFill>
              </a:rPr>
              <a:t>learning</a:t>
            </a:r>
            <a:r>
              <a:rPr lang="en-US" sz="2581" dirty="0"/>
              <a:t> the </a:t>
            </a:r>
            <a:r>
              <a:rPr lang="en-US" sz="2581" dirty="0">
                <a:solidFill>
                  <a:srgbClr val="C00000"/>
                </a:solidFill>
              </a:rPr>
              <a:t>joint </a:t>
            </a:r>
            <a:r>
              <a:rPr lang="en-US" sz="2581" dirty="0"/>
              <a:t>prob. density p(X, Z)</a:t>
            </a:r>
            <a:br>
              <a:rPr lang="en-US" sz="2581" dirty="0"/>
            </a:br>
            <a:r>
              <a:rPr lang="en-US" sz="2581" dirty="0"/>
              <a:t>(Code of X = sample from Z|X)</a:t>
            </a:r>
          </a:p>
        </p:txBody>
      </p:sp>
    </p:spTree>
    <p:extLst>
      <p:ext uri="{BB962C8B-B14F-4D97-AF65-F5344CB8AC3E}">
        <p14:creationId xmlns:p14="http://schemas.microsoft.com/office/powerpoint/2010/main" val="243293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7834-E675-C143-8CD2-61FC67EB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05" y="661494"/>
            <a:ext cx="9286275" cy="10086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Unsupervised learning Motivation: “Manifold assumption”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contd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DB79-65E5-9545-AF68-7548F50A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2" y="2505740"/>
            <a:ext cx="3083505" cy="1864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CF267-C15D-1F41-B7D4-0F0ED12B972E}"/>
              </a:ext>
            </a:extLst>
          </p:cNvPr>
          <p:cNvSpPr txBox="1"/>
          <p:nvPr/>
        </p:nvSpPr>
        <p:spPr>
          <a:xfrm>
            <a:off x="1572816" y="4319147"/>
            <a:ext cx="1861407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Z: Its </a:t>
            </a:r>
            <a:r>
              <a:rPr lang="en-US" sz="2581" dirty="0">
                <a:solidFill>
                  <a:srgbClr val="C00000"/>
                </a:solidFill>
                <a:latin typeface="Tw Cen MT" panose="020B0602020104020603" pitchFamily="34" charset="77"/>
              </a:rPr>
              <a:t>”code” </a:t>
            </a:r>
            <a:b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on manifold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42E30-1D08-A147-A64E-FB3445326588}"/>
              </a:ext>
            </a:extLst>
          </p:cNvPr>
          <p:cNvSpPr/>
          <p:nvPr/>
        </p:nvSpPr>
        <p:spPr>
          <a:xfrm>
            <a:off x="603705" y="2016247"/>
            <a:ext cx="1530997" cy="489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77"/>
              </a:rPr>
              <a:t>X : Image </a:t>
            </a:r>
            <a:endParaRPr lang="en-US" sz="258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B235C-7E35-EC48-B4C4-AF17AEA27F5F}"/>
              </a:ext>
            </a:extLst>
          </p:cNvPr>
          <p:cNvSpPr txBox="1"/>
          <p:nvPr/>
        </p:nvSpPr>
        <p:spPr>
          <a:xfrm>
            <a:off x="603705" y="5493516"/>
            <a:ext cx="8059579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Typically modeled as </a:t>
            </a:r>
            <a:r>
              <a:rPr lang="en-US" sz="2581" dirty="0">
                <a:solidFill>
                  <a:srgbClr val="C00000"/>
                </a:solidFill>
              </a:rPr>
              <a:t>learning</a:t>
            </a:r>
            <a:r>
              <a:rPr lang="en-US" sz="2581" dirty="0"/>
              <a:t> the </a:t>
            </a:r>
            <a:r>
              <a:rPr lang="en-US" sz="2581" dirty="0">
                <a:solidFill>
                  <a:srgbClr val="C00000"/>
                </a:solidFill>
              </a:rPr>
              <a:t>joint </a:t>
            </a:r>
            <a:r>
              <a:rPr lang="en-US" sz="2581" dirty="0"/>
              <a:t>prob. density p(X, Z)</a:t>
            </a:r>
            <a:br>
              <a:rPr lang="en-US" sz="2581" dirty="0"/>
            </a:br>
            <a:r>
              <a:rPr lang="en-US" sz="2581" dirty="0"/>
              <a:t>(Code of X = sample from Z|X)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9F497-D3FB-CF48-BEDD-34841073292F}"/>
              </a:ext>
            </a:extLst>
          </p:cNvPr>
          <p:cNvSpPr txBox="1"/>
          <p:nvPr/>
        </p:nvSpPr>
        <p:spPr>
          <a:xfrm>
            <a:off x="3667487" y="2145594"/>
            <a:ext cx="6205097" cy="2475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Hope: Code Z (= “High level Representation”)</a:t>
            </a:r>
          </a:p>
          <a:p>
            <a:r>
              <a:rPr lang="en-US" sz="2581" dirty="0"/>
              <a:t>is good </a:t>
            </a:r>
            <a:r>
              <a:rPr lang="en-US" sz="2581" dirty="0">
                <a:solidFill>
                  <a:srgbClr val="C00000"/>
                </a:solidFill>
              </a:rPr>
              <a:t>substitute </a:t>
            </a:r>
            <a:r>
              <a:rPr lang="en-US" sz="2581" dirty="0"/>
              <a:t>for Image X in downstream </a:t>
            </a:r>
            <a:br>
              <a:rPr lang="en-US" sz="2581" dirty="0"/>
            </a:br>
            <a:r>
              <a:rPr lang="en-US" sz="2581" dirty="0"/>
              <a:t>classification tasks.  </a:t>
            </a:r>
            <a:br>
              <a:rPr lang="en-US" sz="2581" dirty="0"/>
            </a:br>
            <a:br>
              <a:rPr lang="en-US" sz="2581" dirty="0"/>
            </a:br>
            <a:r>
              <a:rPr lang="en-US" sz="2581" dirty="0"/>
              <a:t>(</a:t>
            </a:r>
            <a:r>
              <a:rPr lang="en-US" sz="2581" dirty="0" err="1"/>
              <a:t>ie</a:t>
            </a:r>
            <a:r>
              <a:rPr lang="en-US" sz="2581" dirty="0"/>
              <a:t> solving those tasks requires fewer</a:t>
            </a:r>
            <a:br>
              <a:rPr lang="en-US" sz="2581" dirty="0"/>
            </a:br>
            <a:r>
              <a:rPr lang="en-US" sz="2581" dirty="0">
                <a:solidFill>
                  <a:srgbClr val="C00000"/>
                </a:solidFill>
              </a:rPr>
              <a:t>labeled</a:t>
            </a:r>
            <a:r>
              <a:rPr lang="en-US" sz="2581" dirty="0"/>
              <a:t> samples if use Z instead of X)</a:t>
            </a:r>
          </a:p>
        </p:txBody>
      </p:sp>
    </p:spTree>
    <p:extLst>
      <p:ext uri="{BB962C8B-B14F-4D97-AF65-F5344CB8AC3E}">
        <p14:creationId xmlns:p14="http://schemas.microsoft.com/office/powerpoint/2010/main" val="2830126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F70F-C61A-784C-8407-E133F05D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48" y="90822"/>
            <a:ext cx="8482202" cy="1425651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Deep generative models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(e.g.,  Variational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AutoEncoders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F6769-4F0C-BE4E-990B-9229050E2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11899-9AA3-7545-A6C9-FB6271A0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D1880B-F0CC-914E-8670-0A5020C793C0}"/>
              </a:ext>
            </a:extLst>
          </p:cNvPr>
          <p:cNvGrpSpPr/>
          <p:nvPr/>
        </p:nvGrpSpPr>
        <p:grpSpPr>
          <a:xfrm>
            <a:off x="1894474" y="1654112"/>
            <a:ext cx="2702775" cy="1961889"/>
            <a:chOff x="5292080" y="1844824"/>
            <a:chExt cx="3159351" cy="16040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8444BB-22D1-FF40-AFEB-DD88B669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2080" y="1844824"/>
              <a:ext cx="2781300" cy="1219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845E30-857A-024E-96B5-990096539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80" y="3232848"/>
              <a:ext cx="3159351" cy="21602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4F4BD73-2C07-6549-A5C6-EB8EF1C9B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7" y="2063305"/>
            <a:ext cx="1074587" cy="876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F5A6CE-FA7E-4048-9504-C5F6FBB8F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17" y="1767379"/>
            <a:ext cx="918954" cy="1321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C66AC4-47F9-9848-A04E-76D9DF715BBB}"/>
              </a:ext>
            </a:extLst>
          </p:cNvPr>
          <p:cNvSpPr txBox="1"/>
          <p:nvPr/>
        </p:nvSpPr>
        <p:spPr>
          <a:xfrm>
            <a:off x="830305" y="3155613"/>
            <a:ext cx="963725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b="1" dirty="0">
                <a:latin typeface="Tw Cen MT Condensed" panose="020B0606020104020203" pitchFamily="34" charset="77"/>
              </a:rPr>
              <a:t>Code 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123B2-E77A-E44E-9DA5-1CCA18870C88}"/>
              </a:ext>
            </a:extLst>
          </p:cNvPr>
          <p:cNvSpPr txBox="1"/>
          <p:nvPr/>
        </p:nvSpPr>
        <p:spPr>
          <a:xfrm>
            <a:off x="4719421" y="3210502"/>
            <a:ext cx="1135247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b="1" dirty="0">
                <a:latin typeface="Tw Cen MT Condensed" panose="020B0606020104020203" pitchFamily="34" charset="77"/>
              </a:rPr>
              <a:t>Image 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88FD1F3-4B6E-1A45-BD5A-EBA8A21D9667}"/>
              </a:ext>
            </a:extLst>
          </p:cNvPr>
          <p:cNvSpPr/>
          <p:nvPr/>
        </p:nvSpPr>
        <p:spPr>
          <a:xfrm>
            <a:off x="6730847" y="1042038"/>
            <a:ext cx="2894216" cy="23097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Usual training: </a:t>
            </a:r>
            <a:br>
              <a:rPr lang="en-US" sz="258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Max E</a:t>
            </a:r>
            <a:r>
              <a:rPr lang="en-US" sz="2581" baseline="-2500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[log p(x)]</a:t>
            </a:r>
          </a:p>
          <a:p>
            <a:br>
              <a:rPr lang="en-US" sz="258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(“log likelihood”)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E29A25-FBE9-EB49-B8B5-7B82EEFC1563}"/>
              </a:ext>
            </a:extLst>
          </p:cNvPr>
          <p:cNvGrpSpPr/>
          <p:nvPr/>
        </p:nvGrpSpPr>
        <p:grpSpPr>
          <a:xfrm>
            <a:off x="290260" y="3737885"/>
            <a:ext cx="1752876" cy="1878485"/>
            <a:chOff x="562542" y="4778858"/>
            <a:chExt cx="2783062" cy="230927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B17013-461E-1642-BCFD-6750FC8C4AFC}"/>
                </a:ext>
              </a:extLst>
            </p:cNvPr>
            <p:cNvSpPr txBox="1"/>
            <p:nvPr/>
          </p:nvSpPr>
          <p:spPr>
            <a:xfrm>
              <a:off x="1411472" y="6547237"/>
              <a:ext cx="1561067" cy="540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9" dirty="0"/>
                <a:t>N(O, </a:t>
              </a:r>
              <a:r>
                <a:rPr lang="en-US" sz="2259" dirty="0">
                  <a:latin typeface="Adobe Garamond Pro" charset="0"/>
                  <a:ea typeface="Adobe Garamond Pro" charset="0"/>
                  <a:cs typeface="Adobe Garamond Pro" charset="0"/>
                </a:rPr>
                <a:t>I</a:t>
              </a:r>
              <a:r>
                <a:rPr lang="en-US" sz="2259" dirty="0"/>
                <a:t>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2C8ECC-57D9-0441-BE3B-377EA109F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42" y="4778858"/>
              <a:ext cx="2783062" cy="174405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BFD0556-3924-5C46-AF6F-466AF3190E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90" y="4069751"/>
            <a:ext cx="2011696" cy="10902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4AD8D2-CAA5-7D4D-9A41-DE023AF7F031}"/>
              </a:ext>
            </a:extLst>
          </p:cNvPr>
          <p:cNvSpPr txBox="1"/>
          <p:nvPr/>
        </p:nvSpPr>
        <p:spPr>
          <a:xfrm>
            <a:off x="366689" y="5707745"/>
            <a:ext cx="9691711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/>
              <a:t>Implicit assumption: </a:t>
            </a:r>
            <a:r>
              <a:rPr lang="en-US" sz="2581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581" i="1" baseline="-25000" dirty="0" err="1"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581" i="1" dirty="0">
                <a:latin typeface="Comic Sans MS" charset="0"/>
                <a:ea typeface="Comic Sans MS" charset="0"/>
                <a:cs typeface="Comic Sans MS" charset="0"/>
              </a:rPr>
              <a:t>  </a:t>
            </a:r>
            <a:r>
              <a:rPr lang="en-US" sz="2581" i="1" dirty="0">
                <a:solidFill>
                  <a:srgbClr val="C00000"/>
                </a:solidFill>
                <a:ea typeface="Comic Sans MS" charset="0"/>
                <a:cs typeface="Comic Sans MS" charset="0"/>
              </a:rPr>
              <a:t>generatable</a:t>
            </a:r>
            <a:r>
              <a:rPr lang="en-US" sz="2581" i="1" dirty="0">
                <a:ea typeface="Comic Sans MS" charset="0"/>
                <a:cs typeface="Comic Sans MS" charset="0"/>
              </a:rPr>
              <a:t> by deep net of </a:t>
            </a:r>
            <a:r>
              <a:rPr lang="en-US" sz="2581" i="1" dirty="0">
                <a:solidFill>
                  <a:srgbClr val="C00000"/>
                </a:solidFill>
                <a:ea typeface="Comic Sans MS" charset="0"/>
                <a:cs typeface="Comic Sans MS" charset="0"/>
              </a:rPr>
              <a:t>reasonable</a:t>
            </a:r>
            <a:r>
              <a:rPr lang="en-US" sz="2581" i="1" dirty="0">
                <a:ea typeface="Comic Sans MS" charset="0"/>
                <a:cs typeface="Comic Sans MS" charset="0"/>
              </a:rPr>
              <a:t> size.    </a:t>
            </a:r>
            <a:endParaRPr lang="en-US" sz="2581" i="1" baseline="-25000" dirty="0">
              <a:latin typeface="Comic Sans MS" charset="0"/>
              <a:ea typeface="Comic Sans MS" charset="0"/>
              <a:cs typeface="Comic Sans MS" charset="0"/>
            </a:endParaRPr>
          </a:p>
          <a:p>
            <a:endParaRPr lang="en-US" sz="258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5139D-2AA0-2F46-A60F-60B1EA919285}"/>
              </a:ext>
            </a:extLst>
          </p:cNvPr>
          <p:cNvSpPr txBox="1"/>
          <p:nvPr/>
        </p:nvSpPr>
        <p:spPr>
          <a:xfrm>
            <a:off x="5627042" y="5001747"/>
            <a:ext cx="822661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581" i="1" baseline="-25000" dirty="0" err="1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581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66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9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96EB7-998B-9B44-BDAD-8FB3429B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B8041-244E-5643-B8AD-837E7D5A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748DA3-BC0A-DB44-8001-77BE51684189}"/>
              </a:ext>
            </a:extLst>
          </p:cNvPr>
          <p:cNvSpPr txBox="1">
            <a:spLocks/>
          </p:cNvSpPr>
          <p:nvPr/>
        </p:nvSpPr>
        <p:spPr>
          <a:xfrm>
            <a:off x="788099" y="96457"/>
            <a:ext cx="9158320" cy="1905191"/>
          </a:xfrm>
          <a:prstGeom prst="rect">
            <a:avLst/>
          </a:prstGeom>
        </p:spPr>
        <p:txBody>
          <a:bodyPr vert="horz" lIns="98344" tIns="49172" rIns="98344" bIns="49172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49" dirty="0">
                <a:solidFill>
                  <a:srgbClr val="0070C0"/>
                </a:solidFill>
              </a:rPr>
              <a:t>Generative Adversarial Nets (GANs)</a:t>
            </a:r>
            <a:r>
              <a:rPr lang="en-US" sz="3549" dirty="0"/>
              <a:t>  </a:t>
            </a:r>
            <a:r>
              <a:rPr lang="en-US" sz="1613" dirty="0"/>
              <a:t>[</a:t>
            </a:r>
            <a:r>
              <a:rPr lang="en-US" sz="1613" dirty="0" err="1"/>
              <a:t>Goodfellow</a:t>
            </a:r>
            <a:r>
              <a:rPr lang="en-US" sz="1613" dirty="0"/>
              <a:t> et al. 2014]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48750-C827-6E4D-BA13-D8450F97CA03}"/>
              </a:ext>
            </a:extLst>
          </p:cNvPr>
          <p:cNvSpPr txBox="1"/>
          <p:nvPr/>
        </p:nvSpPr>
        <p:spPr>
          <a:xfrm>
            <a:off x="614829" y="1975747"/>
            <a:ext cx="8346387" cy="287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Motivations :  (1) Avoid loglikelihood objective;</a:t>
            </a:r>
            <a:br>
              <a:rPr lang="en-US" sz="2581" dirty="0"/>
            </a:br>
            <a:r>
              <a:rPr lang="en-US" sz="2581" dirty="0"/>
              <a:t>it favors outputting </a:t>
            </a:r>
            <a:r>
              <a:rPr lang="en-US" sz="2581" dirty="0">
                <a:solidFill>
                  <a:srgbClr val="C00000"/>
                </a:solidFill>
              </a:rPr>
              <a:t>fuzzy</a:t>
            </a:r>
            <a:r>
              <a:rPr lang="en-US" sz="2581" dirty="0"/>
              <a:t> images.</a:t>
            </a:r>
            <a:br>
              <a:rPr lang="en-US" sz="2581" dirty="0"/>
            </a:br>
            <a:br>
              <a:rPr lang="en-US" sz="2581" dirty="0"/>
            </a:br>
            <a:br>
              <a:rPr lang="en-US" sz="2581" dirty="0"/>
            </a:br>
            <a:endParaRPr lang="en-US" sz="2581" dirty="0"/>
          </a:p>
          <a:p>
            <a:r>
              <a:rPr lang="en-US" sz="2581" dirty="0"/>
              <a:t>(2) Instead of loglikelihood, use </a:t>
            </a:r>
            <a:r>
              <a:rPr lang="en-US" sz="2581" dirty="0">
                <a:solidFill>
                  <a:srgbClr val="C00000"/>
                </a:solidFill>
              </a:rPr>
              <a:t>power of</a:t>
            </a: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581" dirty="0">
                <a:solidFill>
                  <a:srgbClr val="C00000"/>
                </a:solidFill>
              </a:rPr>
              <a:t>discriminative deep learning</a:t>
            </a:r>
            <a:r>
              <a:rPr lang="en-US" sz="2581" dirty="0"/>
              <a:t> to improve the generative model.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15B4A0-FE95-7C4D-AE13-9D21EBF4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34" y="2281160"/>
            <a:ext cx="2013573" cy="20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0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099" y="96457"/>
            <a:ext cx="9158320" cy="190519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Generative Adversarial Nets (GANs)</a:t>
            </a:r>
            <a:r>
              <a:rPr lang="en-US" dirty="0"/>
              <a:t>  </a:t>
            </a:r>
            <a:r>
              <a:rPr lang="en-US" sz="1613" dirty="0"/>
              <a:t>[</a:t>
            </a:r>
            <a:r>
              <a:rPr lang="en-US" sz="1613" dirty="0" err="1"/>
              <a:t>Goodfellow</a:t>
            </a:r>
            <a:r>
              <a:rPr lang="en-US" sz="1613" dirty="0"/>
              <a:t> et al. 2014]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3" y="2001648"/>
            <a:ext cx="2914112" cy="343774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73794" y="1506709"/>
            <a:ext cx="1422271" cy="874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13" dirty="0">
                <a:solidFill>
                  <a:schemeClr val="tx1"/>
                </a:solidFill>
                <a:latin typeface="Tw Cen MT" panose="020B0602020104020603" pitchFamily="34" charset="77"/>
              </a:rPr>
              <a:t>Real (1) or Fake (0)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45854" y="4688121"/>
            <a:ext cx="155280" cy="207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2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45536" y="2571851"/>
            <a:ext cx="504662" cy="3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3" dirty="0" err="1">
                <a:solidFill>
                  <a:schemeClr val="tx1"/>
                </a:solidFill>
              </a:rPr>
              <a:t>D</a:t>
            </a:r>
            <a:r>
              <a:rPr lang="en-US" sz="1613" baseline="-25000" dirty="0" err="1">
                <a:solidFill>
                  <a:schemeClr val="tx1"/>
                </a:solidFill>
              </a:rPr>
              <a:t>v</a:t>
            </a:r>
            <a:endParaRPr lang="en-US" sz="1613" baseline="-25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71161" y="3819588"/>
            <a:ext cx="504662" cy="3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3">
                <a:solidFill>
                  <a:schemeClr val="tx1"/>
                </a:solidFill>
              </a:rPr>
              <a:t>G</a:t>
            </a:r>
            <a:r>
              <a:rPr lang="en-US" sz="1613" baseline="-25000">
                <a:solidFill>
                  <a:schemeClr val="tx1"/>
                </a:solidFill>
              </a:rPr>
              <a:t>u</a:t>
            </a:r>
            <a:endParaRPr lang="en-US" sz="1613" baseline="-25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920" y="5534143"/>
            <a:ext cx="5176032" cy="754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>
                <a:latin typeface="Tw Cen MT" panose="020B0602020104020603" pitchFamily="34" charset="77"/>
              </a:rPr>
              <a:t>u= trainable parameters of Generator net</a:t>
            </a:r>
          </a:p>
          <a:p>
            <a:r>
              <a:rPr lang="en-US" sz="2151" dirty="0">
                <a:latin typeface="Tw Cen MT" panose="020B0602020104020603" pitchFamily="34" charset="77"/>
              </a:rPr>
              <a:t>v = trainable parameters of Discriminator net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06576" y="4398658"/>
            <a:ext cx="184731" cy="402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13" dirty="0"/>
          </a:p>
        </p:txBody>
      </p:sp>
      <p:sp>
        <p:nvSpPr>
          <p:cNvPr id="27" name="TextBox 26"/>
          <p:cNvSpPr txBox="1"/>
          <p:nvPr/>
        </p:nvSpPr>
        <p:spPr>
          <a:xfrm>
            <a:off x="409603" y="3567722"/>
            <a:ext cx="744114" cy="439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9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259" i="1" baseline="-25000" dirty="0" err="1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259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8709" y="3390231"/>
            <a:ext cx="893193" cy="439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9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259" i="1" baseline="-25000" dirty="0" err="1">
                <a:latin typeface="Comic Sans MS" charset="0"/>
                <a:ea typeface="Comic Sans MS" charset="0"/>
                <a:cs typeface="Comic Sans MS" charset="0"/>
              </a:rPr>
              <a:t>synth</a:t>
            </a:r>
            <a:endParaRPr lang="en-US" sz="2259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7259" y="5024191"/>
            <a:ext cx="4436599" cy="402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13" dirty="0">
                <a:latin typeface="Tw Cen MT" panose="020B0602020104020603" pitchFamily="34" charset="77"/>
              </a:rPr>
              <a:t>[Excellent resource: [</a:t>
            </a:r>
            <a:r>
              <a:rPr lang="en-US" sz="2013" dirty="0" err="1">
                <a:latin typeface="Tw Cen MT" panose="020B0602020104020603" pitchFamily="34" charset="77"/>
              </a:rPr>
              <a:t>Goodfellow’s</a:t>
            </a:r>
            <a:r>
              <a:rPr lang="en-US" sz="2013" dirty="0">
                <a:latin typeface="Tw Cen MT" panose="020B0602020104020603" pitchFamily="34" charset="77"/>
              </a:rPr>
              <a:t> survey]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19936" y="2280599"/>
            <a:ext cx="495443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6583" indent="-276583">
              <a:buFont typeface="Arial" charset="0"/>
              <a:buChar char="•"/>
            </a:pPr>
            <a:r>
              <a:rPr lang="en-US" sz="2400" dirty="0">
                <a:latin typeface="Tw Cen MT" panose="020B0602020104020603" pitchFamily="34" charset="77"/>
              </a:rPr>
              <a:t>Discriminator trained  to output 1 on 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real inputs, and 0 on synthetic inputs.</a:t>
            </a:r>
            <a:br>
              <a:rPr lang="en-US" sz="2400" dirty="0">
                <a:latin typeface="Tw Cen MT" panose="020B0602020104020603" pitchFamily="34" charset="77"/>
              </a:rPr>
            </a:br>
            <a:endParaRPr lang="en-US" sz="2400" dirty="0">
              <a:latin typeface="Tw Cen MT" panose="020B0602020104020603" pitchFamily="34" charset="77"/>
            </a:endParaRPr>
          </a:p>
          <a:p>
            <a:pPr marL="276583" indent="-276583">
              <a:buFont typeface="Arial" charset="0"/>
              <a:buChar char="•"/>
            </a:pPr>
            <a:r>
              <a:rPr lang="en-US" sz="2400" dirty="0">
                <a:latin typeface="Tw Cen MT" panose="020B0602020104020603" pitchFamily="34" charset="77"/>
              </a:rPr>
              <a:t>Generator trained to produce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synthetic outputs that make 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discriminator output high values. </a:t>
            </a:r>
            <a:br>
              <a:rPr lang="en-US" sz="2400" dirty="0">
                <a:latin typeface="Tw Cen MT" panose="020B0602020104020603" pitchFamily="34" charset="77"/>
              </a:rPr>
            </a:br>
            <a:endParaRPr lang="en-US" sz="2400" dirty="0">
              <a:latin typeface="Tw Cen MT" panose="020B0602020104020603" pitchFamily="34" charset="77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61" y="2313169"/>
            <a:ext cx="1691575" cy="1238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1C4CB7-3BAF-FE4F-BEBE-F608B5D3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158" y="1416515"/>
            <a:ext cx="6164470" cy="1039570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F718257-2C3B-C246-9A4E-5054F610E071}"/>
              </a:ext>
            </a:extLst>
          </p:cNvPr>
          <p:cNvSpPr/>
          <p:nvPr/>
        </p:nvSpPr>
        <p:spPr>
          <a:xfrm>
            <a:off x="6178392" y="193482"/>
            <a:ext cx="3265179" cy="1175656"/>
          </a:xfrm>
          <a:prstGeom prst="wedgeRoundRectCallout">
            <a:avLst>
              <a:gd name="adj1" fmla="val -30416"/>
              <a:gd name="adj2" fmla="val 654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013" dirty="0">
                <a:solidFill>
                  <a:srgbClr val="7030A0"/>
                </a:solidFill>
                <a:latin typeface="Tw Cen MT" panose="020B0602020104020603" pitchFamily="34" charset="77"/>
              </a:rPr>
            </a:br>
            <a:r>
              <a:rPr lang="en-US" sz="2151" dirty="0">
                <a:solidFill>
                  <a:srgbClr val="7030A0"/>
                </a:solidFill>
                <a:latin typeface="Tw Cen MT" panose="020B0602020104020603" pitchFamily="34" charset="77"/>
              </a:rPr>
              <a:t>“Difference in </a:t>
            </a:r>
            <a:r>
              <a:rPr lang="en-US" sz="2151" dirty="0">
                <a:solidFill>
                  <a:srgbClr val="FF0000"/>
                </a:solidFill>
                <a:latin typeface="Tw Cen MT" panose="020B0602020104020603" pitchFamily="34" charset="77"/>
              </a:rPr>
              <a:t>expected output</a:t>
            </a:r>
            <a:r>
              <a:rPr lang="en-US" sz="2151" dirty="0">
                <a:solidFill>
                  <a:srgbClr val="7030A0"/>
                </a:solidFill>
                <a:latin typeface="Tw Cen MT" panose="020B0602020104020603" pitchFamily="34" charset="77"/>
              </a:rPr>
              <a:t> on real vs synthetic images” Wasserstein GAN</a:t>
            </a:r>
            <a:r>
              <a:rPr lang="en-US" sz="2013" dirty="0">
                <a:solidFill>
                  <a:srgbClr val="7030A0"/>
                </a:solidFill>
                <a:latin typeface="Tw Cen MT" panose="020B0602020104020603" pitchFamily="34" charset="77"/>
              </a:rPr>
              <a:t> </a:t>
            </a:r>
            <a:r>
              <a:rPr lang="en-US" sz="1721" dirty="0">
                <a:solidFill>
                  <a:srgbClr val="7030A0"/>
                </a:solidFill>
                <a:latin typeface="Tw Cen MT" panose="020B0602020104020603" pitchFamily="34" charset="77"/>
              </a:rPr>
              <a:t>[</a:t>
            </a:r>
            <a:r>
              <a:rPr lang="en-US" sz="1721" dirty="0" err="1">
                <a:solidFill>
                  <a:srgbClr val="7030A0"/>
                </a:solidFill>
                <a:latin typeface="Tw Cen MT" panose="020B0602020104020603" pitchFamily="34" charset="77"/>
              </a:rPr>
              <a:t>Arjovsky</a:t>
            </a:r>
            <a:r>
              <a:rPr lang="en-US" sz="1721" dirty="0">
                <a:solidFill>
                  <a:srgbClr val="7030A0"/>
                </a:solidFill>
                <a:latin typeface="Tw Cen MT" panose="020B0602020104020603" pitchFamily="34" charset="77"/>
              </a:rPr>
              <a:t> et al’17] **</a:t>
            </a:r>
            <a:br>
              <a:rPr lang="en-US" sz="1721" dirty="0">
                <a:solidFill>
                  <a:srgbClr val="7030A0"/>
                </a:solidFill>
                <a:latin typeface="Tw Cen MT" panose="020B0602020104020603" pitchFamily="34" charset="77"/>
              </a:rPr>
            </a:br>
            <a:endParaRPr lang="en-US" sz="1721" dirty="0">
              <a:solidFill>
                <a:srgbClr val="7030A0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40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55A0-4630-3144-9FCC-B25CBEB5453A}"/>
              </a:ext>
            </a:extLst>
          </p:cNvPr>
          <p:cNvSpPr txBox="1">
            <a:spLocks/>
          </p:cNvSpPr>
          <p:nvPr/>
        </p:nvSpPr>
        <p:spPr>
          <a:xfrm>
            <a:off x="260222" y="199272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Talk overview</a:t>
            </a:r>
          </a:p>
        </p:txBody>
      </p:sp>
      <p:sp>
        <p:nvSpPr>
          <p:cNvPr id="3" name="Shape 80">
            <a:extLst>
              <a:ext uri="{FF2B5EF4-FFF2-40B4-BE49-F238E27FC236}">
                <a16:creationId xmlns:a16="http://schemas.microsoft.com/office/drawing/2014/main" id="{CEFBA2F9-BFBF-FA46-954F-C217D5B596B5}"/>
              </a:ext>
            </a:extLst>
          </p:cNvPr>
          <p:cNvSpPr txBox="1">
            <a:spLocks/>
          </p:cNvSpPr>
          <p:nvPr/>
        </p:nvSpPr>
        <p:spPr>
          <a:xfrm>
            <a:off x="3819935" y="499143"/>
            <a:ext cx="5808383" cy="5580922"/>
          </a:xfrm>
          <a:prstGeom prst="rect">
            <a:avLst/>
          </a:prstGeom>
          <a:ln>
            <a:noFill/>
          </a:ln>
        </p:spPr>
        <p:txBody>
          <a:bodyPr spcFirstLastPara="1" wrap="square" lIns="98328" tIns="98328" rIns="98328" bIns="98328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1704" indent="-437069">
              <a:spcBef>
                <a:spcPts val="0"/>
              </a:spcBef>
              <a:buSzPts val="2800"/>
              <a:buFont typeface="Wingdings 2" pitchFamily="18" charset="2"/>
              <a:buChar char="□"/>
            </a:pPr>
            <a:r>
              <a:rPr lang="en-US" sz="2581" dirty="0">
                <a:solidFill>
                  <a:srgbClr val="7030A0"/>
                </a:solidFill>
              </a:rPr>
              <a:t>Optimization:</a:t>
            </a:r>
            <a:r>
              <a:rPr lang="en-US" sz="2581" dirty="0"/>
              <a:t> When/how can it find </a:t>
            </a:r>
            <a:br>
              <a:rPr lang="en-US" sz="2581" dirty="0"/>
            </a:br>
            <a:r>
              <a:rPr lang="en-US" sz="2581" dirty="0"/>
              <a:t>decent solutions?  </a:t>
            </a:r>
            <a:r>
              <a:rPr lang="en-US" sz="2581" dirty="0">
                <a:solidFill>
                  <a:srgbClr val="C00000"/>
                </a:solidFill>
              </a:rPr>
              <a:t>Highly nonconvex.</a:t>
            </a:r>
            <a:br>
              <a:rPr lang="en-US" sz="2581" dirty="0"/>
            </a:br>
            <a:endParaRPr lang="en-US" sz="2581" dirty="0"/>
          </a:p>
          <a:p>
            <a:pPr marL="491704" indent="-437069">
              <a:spcBef>
                <a:spcPts val="0"/>
              </a:spcBef>
              <a:buSzPts val="2800"/>
              <a:buFont typeface="Wingdings 2" pitchFamily="18" charset="2"/>
              <a:buChar char="□"/>
            </a:pPr>
            <a:r>
              <a:rPr lang="en-US" sz="2581" dirty="0" err="1">
                <a:solidFill>
                  <a:srgbClr val="7030A0"/>
                </a:solidFill>
              </a:rPr>
              <a:t>Overparametrization</a:t>
            </a:r>
            <a:r>
              <a:rPr lang="en-US" sz="2581" dirty="0">
                <a:solidFill>
                  <a:srgbClr val="7030A0"/>
                </a:solidFill>
              </a:rPr>
              <a:t>/Generalization:</a:t>
            </a:r>
            <a:r>
              <a:rPr lang="en-US" sz="2581" dirty="0"/>
              <a:t> # parameters ≫ training samples. Does it help? Why do nets </a:t>
            </a:r>
            <a:r>
              <a:rPr lang="en-US" sz="2581" dirty="0">
                <a:solidFill>
                  <a:srgbClr val="C00000"/>
                </a:solidFill>
              </a:rPr>
              <a:t>generalize</a:t>
            </a:r>
            <a:r>
              <a:rPr lang="en-US" sz="2581" dirty="0"/>
              <a:t> (</a:t>
            </a:r>
            <a:r>
              <a:rPr lang="en-US" sz="2581" b="1" dirty="0">
                <a:solidFill>
                  <a:srgbClr val="C00000"/>
                </a:solidFill>
              </a:rPr>
              <a:t>predict</a:t>
            </a:r>
            <a:r>
              <a:rPr lang="en-US" sz="2581" dirty="0"/>
              <a:t> well on </a:t>
            </a:r>
            <a:r>
              <a:rPr lang="en-US" sz="2581" b="1" dirty="0">
                <a:solidFill>
                  <a:srgbClr val="C00000"/>
                </a:solidFill>
              </a:rPr>
              <a:t>unseen</a:t>
            </a:r>
            <a:r>
              <a:rPr lang="en-US" sz="2581" dirty="0">
                <a:solidFill>
                  <a:srgbClr val="C00000"/>
                </a:solidFill>
              </a:rPr>
              <a:t> </a:t>
            </a:r>
            <a:r>
              <a:rPr lang="en-US" sz="2581" dirty="0"/>
              <a:t>data)?</a:t>
            </a:r>
            <a:br>
              <a:rPr lang="en-US" sz="2581" dirty="0"/>
            </a:br>
            <a:endParaRPr lang="en-US" sz="2581" dirty="0"/>
          </a:p>
          <a:p>
            <a:pPr marL="491704" indent="-437069">
              <a:spcBef>
                <a:spcPts val="0"/>
              </a:spcBef>
              <a:buSzPts val="2800"/>
              <a:buFont typeface="Wingdings 2" pitchFamily="18" charset="2"/>
              <a:buChar char="□"/>
            </a:pPr>
            <a:r>
              <a:rPr lang="en-US" sz="2581" dirty="0">
                <a:solidFill>
                  <a:srgbClr val="7030A0"/>
                </a:solidFill>
              </a:rPr>
              <a:t>Role of</a:t>
            </a:r>
            <a:r>
              <a:rPr lang="en-US" sz="2581" dirty="0"/>
              <a:t> </a:t>
            </a:r>
            <a:r>
              <a:rPr lang="en-US" sz="2581" b="1" dirty="0">
                <a:solidFill>
                  <a:srgbClr val="C00000"/>
                </a:solidFill>
                <a:effectLst>
                  <a:glow>
                    <a:srgbClr val="FF0000"/>
                  </a:glow>
                </a:effectLst>
              </a:rPr>
              <a:t>depth</a:t>
            </a:r>
            <a:r>
              <a:rPr lang="en-US" sz="2581" dirty="0"/>
              <a:t>? </a:t>
            </a:r>
            <a:br>
              <a:rPr lang="en-US" sz="2581" dirty="0"/>
            </a:br>
            <a:endParaRPr lang="en-US" sz="2581" dirty="0"/>
          </a:p>
          <a:p>
            <a:pPr marL="491704" indent="-437069">
              <a:spcBef>
                <a:spcPts val="0"/>
              </a:spcBef>
              <a:buSzPts val="2800"/>
              <a:buFont typeface="Wingdings 2" pitchFamily="18" charset="2"/>
              <a:buChar char="□"/>
            </a:pPr>
            <a:r>
              <a:rPr lang="en-US" sz="2581" dirty="0">
                <a:solidFill>
                  <a:srgbClr val="7030A0"/>
                </a:solidFill>
              </a:rPr>
              <a:t>Unsupervised learning/GANs</a:t>
            </a:r>
            <a:br>
              <a:rPr lang="en-US" sz="2581" dirty="0"/>
            </a:br>
            <a:endParaRPr lang="en-US" sz="2581" dirty="0"/>
          </a:p>
          <a:p>
            <a:pPr marL="491704" indent="-437069">
              <a:spcBef>
                <a:spcPts val="0"/>
              </a:spcBef>
              <a:buSzPts val="2800"/>
              <a:buFont typeface="Wingdings 2" pitchFamily="18" charset="2"/>
              <a:buChar char="□"/>
            </a:pPr>
            <a:r>
              <a:rPr lang="en-US" sz="2581" dirty="0">
                <a:solidFill>
                  <a:srgbClr val="7030A0"/>
                </a:solidFill>
              </a:rPr>
              <a:t>Simpler methods </a:t>
            </a:r>
            <a:r>
              <a:rPr lang="en-US" sz="2581" dirty="0"/>
              <a:t>to </a:t>
            </a:r>
            <a:r>
              <a:rPr lang="en-US" sz="2581" dirty="0">
                <a:solidFill>
                  <a:srgbClr val="C00000"/>
                </a:solidFill>
              </a:rPr>
              <a:t>replace</a:t>
            </a:r>
            <a:r>
              <a:rPr lang="en-US" sz="2581" dirty="0"/>
              <a:t> deep learning? (Examples of </a:t>
            </a:r>
            <a:r>
              <a:rPr lang="en-US" sz="2581" dirty="0">
                <a:solidFill>
                  <a:srgbClr val="C00000"/>
                </a:solidFill>
              </a:rPr>
              <a:t>Linearization </a:t>
            </a:r>
            <a:r>
              <a:rPr lang="en-US" sz="2581" dirty="0"/>
              <a:t>from NLP,  RL…)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AECD-8DF0-9447-98AF-EBC9A694C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939007"/>
            <a:ext cx="3020359" cy="1578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740035-B98E-2A4B-8E9F-C0DDD9AFB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4" y="3354408"/>
            <a:ext cx="2403143" cy="10814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A6338E-C391-D34D-9A23-340BD7E2DCB0}"/>
              </a:ext>
            </a:extLst>
          </p:cNvPr>
          <p:cNvSpPr txBox="1"/>
          <p:nvPr/>
        </p:nvSpPr>
        <p:spPr>
          <a:xfrm>
            <a:off x="150158" y="2709712"/>
            <a:ext cx="1964961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Training error</a:t>
            </a:r>
            <a:endParaRPr lang="en-US" sz="150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AB28AB-7FCA-E04D-8808-2CF24425B465}"/>
              </a:ext>
            </a:extLst>
          </p:cNvPr>
          <p:cNvSpPr txBox="1"/>
          <p:nvPr/>
        </p:nvSpPr>
        <p:spPr>
          <a:xfrm>
            <a:off x="182455" y="3632384"/>
            <a:ext cx="1414746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Test error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879F26-E314-CC45-B2D9-46FE36A5B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76" dirty="0"/>
              <a:t>7/10/2018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707E49-834F-1E48-8455-36210EDB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29" dirty="0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24671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099" y="96457"/>
            <a:ext cx="9158320" cy="190519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Generative Adversarial Nets (GANs)</a:t>
            </a:r>
            <a:r>
              <a:rPr lang="en-US" dirty="0"/>
              <a:t>  </a:t>
            </a:r>
            <a:r>
              <a:rPr lang="en-US" sz="1613" dirty="0"/>
              <a:t>[</a:t>
            </a:r>
            <a:r>
              <a:rPr lang="en-US" sz="1613" dirty="0" err="1"/>
              <a:t>Goodfellow</a:t>
            </a:r>
            <a:r>
              <a:rPr lang="en-US" sz="1613" dirty="0"/>
              <a:t> et al. 2014]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3" y="2001648"/>
            <a:ext cx="2914112" cy="343774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73794" y="1506709"/>
            <a:ext cx="1422271" cy="874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13" dirty="0">
                <a:solidFill>
                  <a:schemeClr val="tx1"/>
                </a:solidFill>
                <a:latin typeface="Tw Cen MT" panose="020B0602020104020603" pitchFamily="34" charset="77"/>
              </a:rPr>
              <a:t>Real (1) or Fake (0)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45854" y="4688121"/>
            <a:ext cx="155280" cy="207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2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45536" y="2571851"/>
            <a:ext cx="504662" cy="3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3" dirty="0" err="1">
                <a:solidFill>
                  <a:schemeClr val="tx1"/>
                </a:solidFill>
              </a:rPr>
              <a:t>D</a:t>
            </a:r>
            <a:r>
              <a:rPr lang="en-US" sz="1613" baseline="-25000" dirty="0" err="1">
                <a:solidFill>
                  <a:schemeClr val="tx1"/>
                </a:solidFill>
              </a:rPr>
              <a:t>v</a:t>
            </a:r>
            <a:endParaRPr lang="en-US" sz="1613" baseline="-25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71161" y="3819588"/>
            <a:ext cx="504662" cy="3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3">
                <a:solidFill>
                  <a:schemeClr val="tx1"/>
                </a:solidFill>
              </a:rPr>
              <a:t>G</a:t>
            </a:r>
            <a:r>
              <a:rPr lang="en-US" sz="1613" baseline="-25000">
                <a:solidFill>
                  <a:schemeClr val="tx1"/>
                </a:solidFill>
              </a:rPr>
              <a:t>u</a:t>
            </a:r>
            <a:endParaRPr lang="en-US" sz="1613" baseline="-25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920" y="5534142"/>
            <a:ext cx="4452205" cy="71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13" dirty="0">
                <a:latin typeface="Tw Cen MT" panose="020B0602020104020603" pitchFamily="34" charset="77"/>
              </a:rPr>
              <a:t>u= trainable parameters of Generator </a:t>
            </a:r>
          </a:p>
          <a:p>
            <a:r>
              <a:rPr lang="en-US" sz="2013" dirty="0">
                <a:latin typeface="Tw Cen MT" panose="020B0602020104020603" pitchFamily="34" charset="77"/>
              </a:rPr>
              <a:t>v = trainable parameters of Discriminator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06576" y="4398658"/>
            <a:ext cx="184731" cy="402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13" dirty="0"/>
          </a:p>
        </p:txBody>
      </p:sp>
      <p:sp>
        <p:nvSpPr>
          <p:cNvPr id="27" name="TextBox 26"/>
          <p:cNvSpPr txBox="1"/>
          <p:nvPr/>
        </p:nvSpPr>
        <p:spPr>
          <a:xfrm>
            <a:off x="409603" y="3567722"/>
            <a:ext cx="744114" cy="439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9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259" i="1" baseline="-25000" dirty="0" err="1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259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8709" y="3390231"/>
            <a:ext cx="893193" cy="439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9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259" i="1" baseline="-25000" dirty="0" err="1">
                <a:latin typeface="Comic Sans MS" charset="0"/>
                <a:ea typeface="Comic Sans MS" charset="0"/>
                <a:cs typeface="Comic Sans MS" charset="0"/>
              </a:rPr>
              <a:t>synth</a:t>
            </a:r>
            <a:endParaRPr lang="en-US" sz="2259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4124" y="2127804"/>
            <a:ext cx="4483471" cy="240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6583" indent="-276583">
              <a:buFont typeface="Arial" charset="0"/>
              <a:buChar char="•"/>
            </a:pPr>
            <a:r>
              <a:rPr lang="en-US" sz="2151" dirty="0">
                <a:latin typeface="Tw Cen MT" panose="020B0602020104020603" pitchFamily="34" charset="77"/>
              </a:rPr>
              <a:t>Discriminator trained  to output 1 on </a:t>
            </a:r>
            <a:br>
              <a:rPr lang="en-US" sz="2151" dirty="0">
                <a:latin typeface="Tw Cen MT" panose="020B0602020104020603" pitchFamily="34" charset="77"/>
              </a:rPr>
            </a:br>
            <a:r>
              <a:rPr lang="en-US" sz="2151" dirty="0">
                <a:latin typeface="Tw Cen MT" panose="020B0602020104020603" pitchFamily="34" charset="77"/>
              </a:rPr>
              <a:t>real inputs, and 0 on synthetic inputs.</a:t>
            </a:r>
            <a:br>
              <a:rPr lang="en-US" sz="2151" dirty="0">
                <a:latin typeface="Tw Cen MT" panose="020B0602020104020603" pitchFamily="34" charset="77"/>
              </a:rPr>
            </a:br>
            <a:endParaRPr lang="en-US" sz="2151" dirty="0">
              <a:latin typeface="Tw Cen MT" panose="020B0602020104020603" pitchFamily="34" charset="77"/>
            </a:endParaRPr>
          </a:p>
          <a:p>
            <a:pPr marL="276583" indent="-276583">
              <a:buFont typeface="Arial" charset="0"/>
              <a:buChar char="•"/>
            </a:pPr>
            <a:r>
              <a:rPr lang="en-US" sz="2151" dirty="0">
                <a:latin typeface="Tw Cen MT" panose="020B0602020104020603" pitchFamily="34" charset="77"/>
              </a:rPr>
              <a:t>Generator trained to produce</a:t>
            </a:r>
            <a:br>
              <a:rPr lang="en-US" sz="2151" dirty="0">
                <a:latin typeface="Tw Cen MT" panose="020B0602020104020603" pitchFamily="34" charset="77"/>
              </a:rPr>
            </a:br>
            <a:r>
              <a:rPr lang="en-US" sz="2151" dirty="0">
                <a:latin typeface="Tw Cen MT" panose="020B0602020104020603" pitchFamily="34" charset="77"/>
              </a:rPr>
              <a:t>synthetic outputs that make </a:t>
            </a:r>
            <a:br>
              <a:rPr lang="en-US" sz="2151" dirty="0">
                <a:latin typeface="Tw Cen MT" panose="020B0602020104020603" pitchFamily="34" charset="77"/>
              </a:rPr>
            </a:br>
            <a:r>
              <a:rPr lang="en-US" sz="2151" dirty="0">
                <a:latin typeface="Tw Cen MT" panose="020B0602020104020603" pitchFamily="34" charset="77"/>
              </a:rPr>
              <a:t>discriminator output high values. </a:t>
            </a:r>
            <a:br>
              <a:rPr lang="en-US" sz="2151" dirty="0">
                <a:latin typeface="Tw Cen MT" panose="020B0602020104020603" pitchFamily="34" charset="77"/>
              </a:rPr>
            </a:br>
            <a:endParaRPr lang="en-US" sz="2151" dirty="0">
              <a:latin typeface="Tw Cen MT" panose="020B0602020104020603" pitchFamily="34" charset="77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18" y="2233816"/>
            <a:ext cx="1691575" cy="1238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1C4CB7-3BAF-FE4F-BEBE-F608B5D3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158" y="1416515"/>
            <a:ext cx="6164470" cy="1039570"/>
          </a:xfrm>
          <a:prstGeom prst="rect">
            <a:avLst/>
          </a:prstGeom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2DC45E06-391B-4244-A238-ABEC2798B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35" y="4742329"/>
            <a:ext cx="1583556" cy="1690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95F8CC-E3A9-8640-835A-6F44D9040048}"/>
              </a:ext>
            </a:extLst>
          </p:cNvPr>
          <p:cNvSpPr/>
          <p:nvPr/>
        </p:nvSpPr>
        <p:spPr>
          <a:xfrm>
            <a:off x="4487250" y="4599707"/>
            <a:ext cx="4917218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77"/>
              </a:rPr>
              <a:t>Generator “wins” if objective ≈ 0</a:t>
            </a:r>
            <a:br>
              <a:rPr lang="en-US" sz="2400" dirty="0">
                <a:solidFill>
                  <a:srgbClr val="FF0000"/>
                </a:solidFill>
                <a:latin typeface="Tw Cen MT" panose="020B0602020104020603" pitchFamily="34" charset="77"/>
              </a:rPr>
            </a:b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77"/>
              </a:rPr>
              <a:t>and further training of  discriminator doesn’t  help.   (“Equilibrium.”)</a:t>
            </a:r>
          </a:p>
        </p:txBody>
      </p:sp>
    </p:spTree>
    <p:extLst>
      <p:ext uri="{BB962C8B-B14F-4D97-AF65-F5344CB8AC3E}">
        <p14:creationId xmlns:p14="http://schemas.microsoft.com/office/powerpoint/2010/main" val="342335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F9F4-8C0D-D947-BAA2-D27D3D2A8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6" y="402307"/>
            <a:ext cx="9361170" cy="132108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What spoils a GANs trainer’s day: Mode Collapse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38E7-EE0E-2844-904F-4FA9A396E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Since discriminator only learns from a </a:t>
            </a:r>
            <a:r>
              <a:rPr lang="en-US" sz="2400" dirty="0">
                <a:solidFill>
                  <a:srgbClr val="C00000"/>
                </a:solidFill>
              </a:rPr>
              <a:t>few samples</a:t>
            </a:r>
            <a:r>
              <a:rPr lang="en-US" sz="2400" dirty="0"/>
              <a:t>, it may be unable to teach generator to produce distribution </a:t>
            </a:r>
            <a:r>
              <a:rPr lang="en-US" sz="2400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>
                <a:latin typeface="Comic Sans MS" charset="0"/>
                <a:ea typeface="Comic Sans MS" charset="0"/>
                <a:cs typeface="Comic Sans MS" charset="0"/>
              </a:rPr>
              <a:t>synth</a:t>
            </a:r>
            <a:r>
              <a:rPr lang="en-US" sz="2400" i="1" baseline="-25000" dirty="0">
                <a:latin typeface="Comic Sans MS" charset="0"/>
                <a:ea typeface="Comic Sans MS" charset="0"/>
                <a:cs typeface="Comic Sans MS" charset="0"/>
              </a:rPr>
              <a:t> 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C00000"/>
                </a:solidFill>
              </a:rPr>
              <a:t>sufficiently large diversity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(many ad hoc qualitative checks for mode collapse..)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2237D-30A3-BD4F-AEB6-9B3BF5FC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F4D1-9021-C74C-9F37-0D496494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A7B1B-A8BF-3F4E-916F-81585606D857}"/>
              </a:ext>
            </a:extLst>
          </p:cNvPr>
          <p:cNvSpPr txBox="1"/>
          <p:nvPr/>
        </p:nvSpPr>
        <p:spPr>
          <a:xfrm>
            <a:off x="852736" y="4744417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 Insight from theory: problem  </a:t>
            </a:r>
            <a:r>
              <a:rPr lang="en-US" sz="2400" dirty="0">
                <a:solidFill>
                  <a:srgbClr val="C00000"/>
                </a:solidFill>
              </a:rPr>
              <a:t>not</a:t>
            </a:r>
            <a:r>
              <a:rPr lang="en-US" sz="2400" dirty="0"/>
              <a:t> with # of training samples, but </a:t>
            </a:r>
            <a:r>
              <a:rPr lang="en-US" sz="2400" dirty="0">
                <a:solidFill>
                  <a:srgbClr val="C00000"/>
                </a:solidFill>
              </a:rPr>
              <a:t>size (capacity) of the discriminator! </a:t>
            </a:r>
          </a:p>
        </p:txBody>
      </p:sp>
    </p:spTree>
    <p:extLst>
      <p:ext uri="{BB962C8B-B14F-4D97-AF65-F5344CB8AC3E}">
        <p14:creationId xmlns:p14="http://schemas.microsoft.com/office/powerpoint/2010/main" val="328716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1A4C27-E5DA-9C46-8F63-AD258405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2" y="1096395"/>
            <a:ext cx="1526837" cy="1632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D8C38D-D0DE-DA44-98DD-E3C2E4C9E772}"/>
              </a:ext>
            </a:extLst>
          </p:cNvPr>
          <p:cNvSpPr txBox="1"/>
          <p:nvPr/>
        </p:nvSpPr>
        <p:spPr>
          <a:xfrm>
            <a:off x="2463603" y="783977"/>
            <a:ext cx="75947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w Cen MT" panose="020B0602020104020603" pitchFamily="34" charset="77"/>
              </a:rPr>
              <a:t>Thm</a:t>
            </a:r>
            <a:r>
              <a:rPr lang="en-US" sz="2400" b="1" dirty="0">
                <a:latin typeface="Tw Cen MT" panose="020B0602020104020603" pitchFamily="34" charset="77"/>
              </a:rPr>
              <a:t> </a:t>
            </a:r>
            <a:r>
              <a:rPr lang="en-US" sz="2400" dirty="0">
                <a:latin typeface="Tw Cen MT" panose="020B0602020104020603" pitchFamily="34" charset="77"/>
              </a:rPr>
              <a:t>[A., Ge, Liang, Ma, Zhang ICML’17]  : If discriminator size = N, then ∃ generator that generates a distribution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supported on O(</a:t>
            </a:r>
            <a:r>
              <a:rPr lang="en-US" sz="2400" dirty="0" err="1">
                <a:solidFill>
                  <a:srgbClr val="C00000"/>
                </a:solidFill>
                <a:latin typeface="Tw Cen MT" panose="020B0602020104020603" pitchFamily="34" charset="77"/>
              </a:rPr>
              <a:t>Nlog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 N)  images</a:t>
            </a:r>
            <a:r>
              <a:rPr lang="en-US" sz="2400" dirty="0">
                <a:latin typeface="Tw Cen MT" panose="020B0602020104020603" pitchFamily="34" charset="77"/>
              </a:rPr>
              <a:t>, and still wins against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all possible </a:t>
            </a:r>
            <a:r>
              <a:rPr lang="en-US" sz="2400" dirty="0">
                <a:latin typeface="Tw Cen MT" panose="020B0602020104020603" pitchFamily="34" charset="77"/>
              </a:rPr>
              <a:t>discriminators. 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(tweaking objectives or increasing training set doesn’t help..)</a:t>
            </a:r>
            <a:br>
              <a:rPr lang="en-US" sz="2400" dirty="0">
                <a:latin typeface="Tw Cen MT" panose="020B0602020104020603" pitchFamily="34" charset="77"/>
              </a:rPr>
            </a:br>
            <a:br>
              <a:rPr lang="en-US" sz="2400" dirty="0">
                <a:latin typeface="Tw Cen MT" panose="020B0602020104020603" pitchFamily="34" charset="77"/>
              </a:rPr>
            </a:br>
            <a:endParaRPr lang="en-US" sz="2400" dirty="0">
              <a:latin typeface="Tw Cen MT" panose="020B0602020104020603" pitchFamily="34" charset="77"/>
            </a:endParaRPr>
          </a:p>
          <a:p>
            <a:br>
              <a:rPr lang="en-US" sz="2400" dirty="0">
                <a:latin typeface="Tw Cen MT" panose="020B0602020104020603" pitchFamily="34" charset="77"/>
              </a:rPr>
            </a:br>
            <a:br>
              <a:rPr lang="en-US" sz="2400" dirty="0">
                <a:latin typeface="Tw Cen MT" panose="020B0602020104020603" pitchFamily="34" charset="77"/>
              </a:rPr>
            </a:br>
            <a:endParaRPr lang="en-US" sz="2400" dirty="0">
              <a:latin typeface="Tw Cen MT" panose="020B0602020104020603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0096F2-9CF0-AE4E-A9F4-0A455E46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03" y="2896650"/>
            <a:ext cx="848765" cy="10178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4E9F05-93D0-F24B-8F43-728C42864B05}"/>
              </a:ext>
            </a:extLst>
          </p:cNvPr>
          <p:cNvSpPr txBox="1"/>
          <p:nvPr/>
        </p:nvSpPr>
        <p:spPr>
          <a:xfrm>
            <a:off x="403278" y="3966636"/>
            <a:ext cx="926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sym typeface="Wingdings" pitchFamily="2" charset="2"/>
              </a:rPr>
              <a:t> Small discriminators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  <a:sym typeface="Wingdings" pitchFamily="2" charset="2"/>
              </a:rPr>
              <a:t>inherently incapable </a:t>
            </a:r>
            <a:r>
              <a:rPr lang="en-US" sz="2400" dirty="0">
                <a:latin typeface="Tw Cen MT" panose="020B0602020104020603" pitchFamily="34" charset="77"/>
                <a:sym typeface="Wingdings" pitchFamily="2" charset="2"/>
              </a:rPr>
              <a:t>of detecting “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  <a:sym typeface="Wingdings" pitchFamily="2" charset="2"/>
              </a:rPr>
              <a:t>mode collapse.”</a:t>
            </a:r>
            <a:endParaRPr lang="en-US" sz="2400" dirty="0">
              <a:solidFill>
                <a:srgbClr val="C00000"/>
              </a:solidFill>
              <a:latin typeface="Tw Cen MT" panose="020B0602020104020603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05B548-96F5-2145-A1BE-33597F753660}"/>
              </a:ext>
            </a:extLst>
          </p:cNvPr>
          <p:cNvSpPr/>
          <p:nvPr/>
        </p:nvSpPr>
        <p:spPr>
          <a:xfrm>
            <a:off x="490254" y="2976051"/>
            <a:ext cx="6555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w Cen MT" panose="020B0602020104020603" pitchFamily="34" charset="77"/>
              </a:rPr>
              <a:t>(</a:t>
            </a:r>
            <a:r>
              <a:rPr lang="en-US" sz="2400" dirty="0">
                <a:latin typeface="Tw Cen MT" panose="020B0602020104020603" pitchFamily="34" charset="77"/>
              </a:rPr>
              <a:t>NB: </a:t>
            </a:r>
            <a:r>
              <a:rPr lang="en-US" sz="2400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400" i="1" baseline="-250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dirty="0">
                <a:latin typeface="Tw Cen MT" panose="020B0602020104020603" pitchFamily="34" charset="77"/>
              </a:rPr>
              <a:t> presumably has infinite support..</a:t>
            </a:r>
            <a:r>
              <a:rPr lang="en-US" sz="2000" dirty="0">
                <a:latin typeface="Tw Cen MT" panose="020B0602020104020603" pitchFamily="34" charset="77"/>
              </a:rPr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742F2-314A-DD43-8EC8-276BC4484333}"/>
              </a:ext>
            </a:extLst>
          </p:cNvPr>
          <p:cNvSpPr txBox="1"/>
          <p:nvPr/>
        </p:nvSpPr>
        <p:spPr>
          <a:xfrm>
            <a:off x="490254" y="4675416"/>
            <a:ext cx="69729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</a:rPr>
              <a:t>Pf</a:t>
            </a:r>
            <a:r>
              <a:rPr lang="en-US" sz="2400" dirty="0">
                <a:solidFill>
                  <a:srgbClr val="7030A0"/>
                </a:solidFill>
              </a:rPr>
              <a:t> sketch: Consider generator that learns to produce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O(N </a:t>
            </a:r>
            <a:r>
              <a:rPr lang="en-US" sz="2400" dirty="0" err="1">
                <a:solidFill>
                  <a:srgbClr val="7030A0"/>
                </a:solidFill>
              </a:rPr>
              <a:t>logN</a:t>
            </a:r>
            <a:r>
              <a:rPr lang="en-US" sz="2400" dirty="0">
                <a:solidFill>
                  <a:srgbClr val="7030A0"/>
                </a:solidFill>
              </a:rPr>
              <a:t>) random real images. Consider </a:t>
            </a:r>
            <a:r>
              <a:rPr lang="en-US" sz="2400" dirty="0">
                <a:solidFill>
                  <a:srgbClr val="C00000"/>
                </a:solidFill>
              </a:rPr>
              <a:t>“all possible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discriminators of size N”</a:t>
            </a:r>
            <a:r>
              <a:rPr lang="en-US" sz="2400" dirty="0">
                <a:solidFill>
                  <a:srgbClr val="7030A0"/>
                </a:solidFill>
              </a:rPr>
              <a:t> (suffices to consider </a:t>
            </a:r>
            <a:r>
              <a:rPr lang="en-US" sz="2400" dirty="0">
                <a:solidFill>
                  <a:srgbClr val="C00000"/>
                </a:solidFill>
              </a:rPr>
              <a:t>“𝛆-net”</a:t>
            </a:r>
            <a:r>
              <a:rPr lang="en-US" sz="2400" dirty="0">
                <a:solidFill>
                  <a:srgbClr val="7030A0"/>
                </a:solidFill>
              </a:rPr>
              <a:t> ).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Use concentration bounds to argue that </a:t>
            </a:r>
            <a:r>
              <a:rPr lang="en-US" sz="2400" dirty="0">
                <a:solidFill>
                  <a:srgbClr val="C00000"/>
                </a:solidFill>
              </a:rPr>
              <a:t>none of them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can distinguish </a:t>
            </a:r>
            <a:r>
              <a:rPr lang="en-US" sz="2400" i="1" dirty="0" err="1">
                <a:solidFill>
                  <a:srgbClr val="7030A0"/>
                </a:solidFill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>
                <a:solidFill>
                  <a:srgbClr val="7030A0"/>
                </a:solidFill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400" dirty="0">
                <a:solidFill>
                  <a:srgbClr val="7030A0"/>
                </a:solidFill>
              </a:rPr>
              <a:t>  from</a:t>
            </a:r>
            <a:r>
              <a:rPr lang="en-US" sz="2400" i="1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this low-support distribution.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867DE5-E806-E045-A931-AE7733C59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44" y="4875482"/>
            <a:ext cx="1538859" cy="153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8" y="1264586"/>
            <a:ext cx="1617120" cy="1819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4216" y="2150229"/>
            <a:ext cx="7514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Theory suggests GANs training objective not guaranteed to </a:t>
            </a:r>
            <a:br>
              <a:rPr lang="en-US" sz="2400" dirty="0"/>
            </a:br>
            <a:r>
              <a:rPr lang="en-US" sz="2400" dirty="0"/>
              <a:t>avoid </a:t>
            </a:r>
            <a:r>
              <a:rPr lang="en-US" sz="2400" dirty="0">
                <a:solidFill>
                  <a:srgbClr val="C00000"/>
                </a:solidFill>
              </a:rPr>
              <a:t>mode-collapse.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724944" y="3232551"/>
            <a:ext cx="542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Tw Cen MT" panose="020B0602020104020603" pitchFamily="34" charset="77"/>
              </a:rPr>
              <a:t>Does this happen during real life training???</a:t>
            </a:r>
          </a:p>
        </p:txBody>
      </p:sp>
      <p:sp>
        <p:nvSpPr>
          <p:cNvPr id="2" name="Cloud Callout 1"/>
          <p:cNvSpPr/>
          <p:nvPr/>
        </p:nvSpPr>
        <p:spPr>
          <a:xfrm>
            <a:off x="2959470" y="847172"/>
            <a:ext cx="5670130" cy="1046666"/>
          </a:xfrm>
          <a:prstGeom prst="cloudCallout">
            <a:avLst>
              <a:gd name="adj1" fmla="val -61699"/>
              <a:gd name="adj2" fmla="val 2016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</a:rPr>
              <a:t>How to check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support size</a:t>
            </a: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</a:rPr>
              <a:t> of  generator’s distribution??</a:t>
            </a:r>
          </a:p>
        </p:txBody>
      </p:sp>
    </p:spTree>
    <p:extLst>
      <p:ext uri="{BB962C8B-B14F-4D97-AF65-F5344CB8AC3E}">
        <p14:creationId xmlns:p14="http://schemas.microsoft.com/office/powerpoint/2010/main" val="380852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38854" y="1652539"/>
            <a:ext cx="5594985" cy="9313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If you put 23 random people in a room, chance is &gt; 1/2 that two of them share a birthday.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21782" y="3315348"/>
            <a:ext cx="6503762" cy="9250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tx1"/>
              </a:solidFill>
              <a:latin typeface="Tw Cen MT Condensed" panose="020B0606020104020203" pitchFamily="34" charset="77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Suppose a distribution is supported on N images. </a:t>
            </a:r>
          </a:p>
          <a:p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Then </a:t>
            </a:r>
            <a:r>
              <a:rPr lang="en-US" sz="2400" b="1" dirty="0" err="1">
                <a:solidFill>
                  <a:schemeClr val="tx1"/>
                </a:solidFill>
                <a:latin typeface="Tw Cen MT Condensed" panose="020B0606020104020203" pitchFamily="34" charset="77"/>
              </a:rPr>
              <a:t>Pr</a:t>
            </a:r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[sample of size  √N  has a </a:t>
            </a:r>
            <a:r>
              <a:rPr lang="en-US" sz="2400" b="1" dirty="0">
                <a:solidFill>
                  <a:srgbClr val="FF0000"/>
                </a:solidFill>
                <a:latin typeface="Tw Cen MT Condensed" panose="020B0606020104020203" pitchFamily="34" charset="77"/>
              </a:rPr>
              <a:t>duplicate</a:t>
            </a:r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 image]  &gt; ½.</a:t>
            </a:r>
          </a:p>
          <a:p>
            <a:endParaRPr lang="en-US" sz="2400" b="1" dirty="0">
              <a:solidFill>
                <a:schemeClr val="tx1"/>
              </a:solidFill>
              <a:latin typeface="Tw Cen MT Condensed" panose="020B0606020104020203" pitchFamily="34" charset="7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069" y="4564998"/>
            <a:ext cx="9379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w Cen MT Condensed" panose="020B0606020104020203" pitchFamily="34" charset="77"/>
              </a:rPr>
              <a:t>Birthday paradox test* [A, </a:t>
            </a:r>
            <a:r>
              <a:rPr lang="en-US" sz="2400" b="1" dirty="0" err="1">
                <a:solidFill>
                  <a:srgbClr val="7030A0"/>
                </a:solidFill>
                <a:latin typeface="Tw Cen MT Condensed" panose="020B0606020104020203" pitchFamily="34" charset="77"/>
              </a:rPr>
              <a:t>Risteski</a:t>
            </a:r>
            <a:r>
              <a:rPr lang="en-US" sz="2400" b="1" dirty="0">
                <a:solidFill>
                  <a:srgbClr val="7030A0"/>
                </a:solidFill>
                <a:latin typeface="Tw Cen MT Condensed" panose="020B0606020104020203" pitchFamily="34" charset="77"/>
              </a:rPr>
              <a:t>, Zhang]  : If  a sample of </a:t>
            </a:r>
            <a:r>
              <a:rPr lang="en-US" sz="2400" b="1" dirty="0">
                <a:solidFill>
                  <a:srgbClr val="FF0000"/>
                </a:solidFill>
                <a:latin typeface="Tw Cen MT Condensed" panose="020B0606020104020203" pitchFamily="34" charset="77"/>
              </a:rPr>
              <a:t>size s </a:t>
            </a:r>
            <a:r>
              <a:rPr lang="en-US" sz="2400" b="1" dirty="0">
                <a:solidFill>
                  <a:srgbClr val="7030A0"/>
                </a:solidFill>
                <a:latin typeface="Tw Cen MT Condensed" panose="020B0606020104020203" pitchFamily="34" charset="77"/>
              </a:rPr>
              <a:t>has </a:t>
            </a:r>
            <a:r>
              <a:rPr lang="en-US" sz="2400" b="1" dirty="0">
                <a:solidFill>
                  <a:srgbClr val="C00000"/>
                </a:solidFill>
                <a:latin typeface="Tw Cen MT Condensed" panose="020B0606020104020203" pitchFamily="34" charset="77"/>
              </a:rPr>
              <a:t>near-duplicate</a:t>
            </a:r>
          </a:p>
          <a:p>
            <a:r>
              <a:rPr lang="en-US" sz="2400" b="1" dirty="0">
                <a:solidFill>
                  <a:srgbClr val="7030A0"/>
                </a:solidFill>
                <a:latin typeface="Tw Cen MT Condensed" panose="020B0606020104020203" pitchFamily="34" charset="77"/>
              </a:rPr>
              <a:t> images  with prob. &gt; 1/2</a:t>
            </a:r>
            <a:r>
              <a:rPr lang="en-US" sz="2400" b="1" dirty="0">
                <a:solidFill>
                  <a:srgbClr val="C00000"/>
                </a:solidFill>
                <a:latin typeface="Tw Cen MT Condensed" panose="020B0606020104020203" pitchFamily="34" charset="77"/>
              </a:rPr>
              <a:t>,</a:t>
            </a:r>
            <a:r>
              <a:rPr lang="en-US" sz="2400" b="1" dirty="0">
                <a:solidFill>
                  <a:srgbClr val="7030A0"/>
                </a:solidFill>
                <a:latin typeface="Tw Cen MT Condensed" panose="020B0606020104020203" pitchFamily="34" charset="77"/>
              </a:rPr>
              <a:t> then distribution has only </a:t>
            </a:r>
            <a:r>
              <a:rPr lang="en-US" sz="2400" b="1" dirty="0">
                <a:solidFill>
                  <a:srgbClr val="C00000"/>
                </a:solidFill>
                <a:latin typeface="Tw Cen MT Condensed" panose="020B0606020104020203" pitchFamily="34" charset="77"/>
              </a:rPr>
              <a:t>s</a:t>
            </a:r>
            <a:r>
              <a:rPr lang="en-US" sz="2400" b="1" baseline="30000" dirty="0">
                <a:solidFill>
                  <a:srgbClr val="C00000"/>
                </a:solidFill>
                <a:latin typeface="Tw Cen MT Condensed" panose="020B0606020104020203" pitchFamily="34" charset="77"/>
              </a:rPr>
              <a:t>2</a:t>
            </a:r>
            <a:r>
              <a:rPr lang="en-US" sz="2400" b="1" dirty="0">
                <a:solidFill>
                  <a:srgbClr val="C00000"/>
                </a:solidFill>
                <a:latin typeface="Tw Cen MT Condensed" panose="020B0606020104020203" pitchFamily="34" charset="77"/>
              </a:rPr>
              <a:t> distinct images.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9" y="1101654"/>
            <a:ext cx="3614515" cy="20331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B2A249-81F6-EA47-8421-36DAD4F6FB97}"/>
              </a:ext>
            </a:extLst>
          </p:cNvPr>
          <p:cNvSpPr/>
          <p:nvPr/>
        </p:nvSpPr>
        <p:spPr>
          <a:xfrm>
            <a:off x="533797" y="219906"/>
            <a:ext cx="8781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77"/>
              </a:rPr>
              <a:t>Empirically detecting mode collapse (Birthday Paradox Test) </a:t>
            </a:r>
            <a:br>
              <a:rPr lang="en-US" sz="2000" dirty="0"/>
            </a:br>
            <a:r>
              <a:rPr lang="en-US" sz="2000" dirty="0"/>
              <a:t>					</a:t>
            </a:r>
            <a:r>
              <a:rPr lang="en-US" sz="1800" dirty="0">
                <a:latin typeface="Tw Cen MT" panose="020B0602020104020603" pitchFamily="34" charset="77"/>
              </a:rPr>
              <a:t>(A,  </a:t>
            </a:r>
            <a:r>
              <a:rPr lang="en-US" sz="1800" dirty="0" err="1">
                <a:latin typeface="Tw Cen MT" panose="020B0602020104020603" pitchFamily="34" charset="77"/>
              </a:rPr>
              <a:t>Risteski</a:t>
            </a:r>
            <a:r>
              <a:rPr lang="en-US" sz="1800" dirty="0">
                <a:latin typeface="Tw Cen MT" panose="020B0602020104020603" pitchFamily="34" charset="77"/>
              </a:rPr>
              <a:t>, Zhang ICLR’18)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FD722-C32B-FC4B-98F5-F97AA4965DDE}"/>
              </a:ext>
            </a:extLst>
          </p:cNvPr>
          <p:cNvSpPr txBox="1"/>
          <p:nvPr/>
        </p:nvSpPr>
        <p:spPr>
          <a:xfrm>
            <a:off x="533797" y="5720632"/>
            <a:ext cx="94674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Implementation: Draw sample of size s; use </a:t>
            </a:r>
            <a:r>
              <a:rPr lang="en-US" sz="2400" dirty="0">
                <a:solidFill>
                  <a:srgbClr val="C00000"/>
                </a:solidFill>
              </a:rPr>
              <a:t>heuristic method </a:t>
            </a:r>
            <a:r>
              <a:rPr lang="en-US" sz="2400" dirty="0"/>
              <a:t>to flag possible</a:t>
            </a:r>
            <a:br>
              <a:rPr lang="en-US" sz="2400" dirty="0"/>
            </a:br>
            <a:r>
              <a:rPr lang="en-US" sz="2400" dirty="0"/>
              <a:t>near-duplicates. Rely on human in the loop verify duplicates.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330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FA6D-8DF5-B742-83D7-271CC196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30" y="375498"/>
            <a:ext cx="8868474" cy="150198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Estimated support size from well-known GANs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03CFA-1E0B-0749-B802-BD9188D8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ED73D-8DEA-E84C-ABFC-75561ACA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89FCA-26A5-2145-BED7-323A9CCB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09" y="1436365"/>
            <a:ext cx="3557212" cy="258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40779-E76E-9D4D-8375-AC8B27EFC159}"/>
              </a:ext>
            </a:extLst>
          </p:cNvPr>
          <p:cNvSpPr txBox="1"/>
          <p:nvPr/>
        </p:nvSpPr>
        <p:spPr>
          <a:xfrm>
            <a:off x="4525144" y="1893199"/>
            <a:ext cx="53783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DC-GAN [Radford et al’15]: Duplicates in</a:t>
            </a:r>
            <a:br>
              <a:rPr lang="en-US" sz="2400" dirty="0"/>
            </a:br>
            <a:r>
              <a:rPr lang="en-US" sz="2400" dirty="0"/>
              <a:t>500 samples. Support size (500)</a:t>
            </a:r>
            <a:r>
              <a:rPr lang="en-US" sz="2400" baseline="30000" dirty="0"/>
              <a:t>2</a:t>
            </a:r>
            <a:r>
              <a:rPr lang="en-US" sz="2400" dirty="0"/>
              <a:t> = 250K</a:t>
            </a:r>
          </a:p>
          <a:p>
            <a:endParaRPr lang="en-US" sz="2400" dirty="0"/>
          </a:p>
          <a:p>
            <a:r>
              <a:rPr lang="en-US" sz="2400" dirty="0" err="1"/>
              <a:t>BiGAN</a:t>
            </a:r>
            <a:r>
              <a:rPr lang="en-US" sz="2400" dirty="0"/>
              <a:t> [Donohue et al’17]</a:t>
            </a:r>
            <a:br>
              <a:rPr lang="en-US" sz="2400" dirty="0"/>
            </a:br>
            <a:r>
              <a:rPr lang="en-US" sz="2400" dirty="0"/>
              <a:t>and ALI (</a:t>
            </a:r>
            <a:r>
              <a:rPr lang="en-US" sz="2400" dirty="0" err="1"/>
              <a:t>Dumoulin</a:t>
            </a:r>
            <a:r>
              <a:rPr lang="en-US" sz="2400" dirty="0"/>
              <a:t> et al’17]: </a:t>
            </a:r>
            <a:br>
              <a:rPr lang="en-US" sz="2400" dirty="0"/>
            </a:br>
            <a:r>
              <a:rPr lang="en-US" sz="2400" dirty="0"/>
              <a:t>	Support size = (1000)</a:t>
            </a:r>
            <a:r>
              <a:rPr lang="en-US" sz="2400" baseline="30000" dirty="0"/>
              <a:t>2</a:t>
            </a:r>
            <a:r>
              <a:rPr lang="en-US" sz="2400" dirty="0"/>
              <a:t> = 1M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2EC76-2EA9-0C43-BBE5-4925CEED574C}"/>
              </a:ext>
            </a:extLst>
          </p:cNvPr>
          <p:cNvSpPr txBox="1"/>
          <p:nvPr/>
        </p:nvSpPr>
        <p:spPr>
          <a:xfrm>
            <a:off x="4525144" y="5044117"/>
            <a:ext cx="353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(Similar results on CIFAR10)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9995A0-4BC0-BA43-B531-0D754874B1C0}"/>
              </a:ext>
            </a:extLst>
          </p:cNvPr>
          <p:cNvSpPr/>
          <p:nvPr/>
        </p:nvSpPr>
        <p:spPr>
          <a:xfrm>
            <a:off x="662509" y="4299935"/>
            <a:ext cx="27883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CelebA</a:t>
            </a:r>
            <a:r>
              <a:rPr lang="en-US" sz="2400" dirty="0"/>
              <a:t> (faces):</a:t>
            </a:r>
          </a:p>
          <a:p>
            <a:r>
              <a:rPr lang="en-US" sz="2400" dirty="0"/>
              <a:t>200k training images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EC5C2-4052-2C44-B4EC-21465F2260A3}"/>
              </a:ext>
            </a:extLst>
          </p:cNvPr>
          <p:cNvSpPr txBox="1"/>
          <p:nvPr/>
        </p:nvSpPr>
        <p:spPr>
          <a:xfrm>
            <a:off x="663743" y="6124897"/>
            <a:ext cx="853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Followup</a:t>
            </a:r>
            <a:r>
              <a:rPr lang="en-US" sz="2000" dirty="0"/>
              <a:t>: [</a:t>
            </a:r>
            <a:r>
              <a:rPr lang="en-US" sz="2000" dirty="0" err="1"/>
              <a:t>Santurkar</a:t>
            </a:r>
            <a:r>
              <a:rPr lang="en-US" sz="2000" dirty="0"/>
              <a:t> et al’17] Different test of diversity; confirms lack of diversity.</a:t>
            </a:r>
          </a:p>
        </p:txBody>
      </p:sp>
    </p:spTree>
    <p:extLst>
      <p:ext uri="{BB962C8B-B14F-4D97-AF65-F5344CB8AC3E}">
        <p14:creationId xmlns:p14="http://schemas.microsoft.com/office/powerpoint/2010/main" val="24158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692275" y="3984952"/>
            <a:ext cx="10455090" cy="185868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Part 4.1 (brief): Need to rethink </a:t>
            </a:r>
            <a:br>
              <a:rPr lang="en-US" sz="430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unsupervised learning.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EAC4E-BAEA-0E4A-9AAB-DBE3AEC3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E6B1B-33A3-0D4F-979D-5BE3B539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A95C1-DC60-D540-888B-9FAC6E23A8FD}"/>
              </a:ext>
            </a:extLst>
          </p:cNvPr>
          <p:cNvSpPr txBox="1"/>
          <p:nvPr/>
        </p:nvSpPr>
        <p:spPr>
          <a:xfrm>
            <a:off x="691516" y="5612802"/>
            <a:ext cx="4048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AKA “Representation Learning.”</a:t>
            </a:r>
          </a:p>
        </p:txBody>
      </p:sp>
    </p:spTree>
    <p:extLst>
      <p:ext uri="{BB962C8B-B14F-4D97-AF65-F5344CB8AC3E}">
        <p14:creationId xmlns:p14="http://schemas.microsoft.com/office/powerpoint/2010/main" val="3679531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7834-E675-C143-8CD2-61FC67EB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44" y="1048867"/>
            <a:ext cx="9286275" cy="10086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Unsupervised learning Motivation: “Manifold assumption”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contd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DB79-65E5-9545-AF68-7548F50A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7" y="2733030"/>
            <a:ext cx="3083505" cy="1864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CF267-C15D-1F41-B7D4-0F0ED12B972E}"/>
              </a:ext>
            </a:extLst>
          </p:cNvPr>
          <p:cNvSpPr txBox="1"/>
          <p:nvPr/>
        </p:nvSpPr>
        <p:spPr>
          <a:xfrm>
            <a:off x="1466726" y="4642428"/>
            <a:ext cx="1861407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Z: Its </a:t>
            </a:r>
            <a:r>
              <a:rPr lang="en-US" sz="2581" dirty="0">
                <a:solidFill>
                  <a:srgbClr val="C00000"/>
                </a:solidFill>
                <a:latin typeface="Tw Cen MT" panose="020B0602020104020603" pitchFamily="34" charset="77"/>
              </a:rPr>
              <a:t>”code” </a:t>
            </a:r>
            <a:b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on manifold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42E30-1D08-A147-A64E-FB3445326588}"/>
              </a:ext>
            </a:extLst>
          </p:cNvPr>
          <p:cNvSpPr/>
          <p:nvPr/>
        </p:nvSpPr>
        <p:spPr>
          <a:xfrm>
            <a:off x="603705" y="2360638"/>
            <a:ext cx="1530997" cy="489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77"/>
              </a:rPr>
              <a:t>X : Image </a:t>
            </a:r>
            <a:endParaRPr lang="en-US" sz="258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B235C-7E35-EC48-B4C4-AF17AEA27F5F}"/>
              </a:ext>
            </a:extLst>
          </p:cNvPr>
          <p:cNvSpPr txBox="1"/>
          <p:nvPr/>
        </p:nvSpPr>
        <p:spPr>
          <a:xfrm>
            <a:off x="660144" y="5581123"/>
            <a:ext cx="8059579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Typically modeled as </a:t>
            </a:r>
            <a:r>
              <a:rPr lang="en-US" sz="2581" dirty="0">
                <a:solidFill>
                  <a:srgbClr val="C00000"/>
                </a:solidFill>
              </a:rPr>
              <a:t>learning</a:t>
            </a:r>
            <a:r>
              <a:rPr lang="en-US" sz="2581" dirty="0"/>
              <a:t> the </a:t>
            </a:r>
            <a:r>
              <a:rPr lang="en-US" sz="2581" dirty="0">
                <a:solidFill>
                  <a:srgbClr val="C00000"/>
                </a:solidFill>
              </a:rPr>
              <a:t>joint </a:t>
            </a:r>
            <a:r>
              <a:rPr lang="en-US" sz="2581" dirty="0"/>
              <a:t>prob. density p(X, Z)</a:t>
            </a:r>
            <a:br>
              <a:rPr lang="en-US" sz="2581" dirty="0"/>
            </a:br>
            <a:r>
              <a:rPr lang="en-US" sz="2581" dirty="0"/>
              <a:t>(Code of X = sample from Z|X)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9F497-D3FB-CF48-BEDD-34841073292F}"/>
              </a:ext>
            </a:extLst>
          </p:cNvPr>
          <p:cNvSpPr txBox="1"/>
          <p:nvPr/>
        </p:nvSpPr>
        <p:spPr>
          <a:xfrm>
            <a:off x="4309120" y="2199498"/>
            <a:ext cx="5459508" cy="2475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Hope: Code Z is good </a:t>
            </a:r>
            <a:r>
              <a:rPr lang="en-US" sz="2581" dirty="0">
                <a:solidFill>
                  <a:srgbClr val="C00000"/>
                </a:solidFill>
              </a:rPr>
              <a:t>substitute</a:t>
            </a:r>
            <a:br>
              <a:rPr lang="en-US" sz="2581" dirty="0"/>
            </a:br>
            <a:r>
              <a:rPr lang="en-US" sz="2581" dirty="0"/>
              <a:t>for Image X in downstream classification</a:t>
            </a:r>
            <a:br>
              <a:rPr lang="en-US" sz="2581" dirty="0"/>
            </a:br>
            <a:r>
              <a:rPr lang="en-US" sz="2581" dirty="0"/>
              <a:t>tasks. </a:t>
            </a:r>
            <a:br>
              <a:rPr lang="en-US" sz="2581" dirty="0"/>
            </a:br>
            <a:br>
              <a:rPr lang="en-US" sz="2581" dirty="0"/>
            </a:br>
            <a:r>
              <a:rPr lang="en-US" sz="2581" dirty="0"/>
              <a:t>(</a:t>
            </a:r>
            <a:r>
              <a:rPr lang="en-US" sz="2581" dirty="0" err="1"/>
              <a:t>ie</a:t>
            </a:r>
            <a:r>
              <a:rPr lang="en-US" sz="2581" dirty="0"/>
              <a:t> solving those tasks requires fewer</a:t>
            </a:r>
            <a:br>
              <a:rPr lang="en-US" sz="2581" dirty="0"/>
            </a:br>
            <a:r>
              <a:rPr lang="en-US" sz="2581" dirty="0">
                <a:solidFill>
                  <a:srgbClr val="C00000"/>
                </a:solidFill>
              </a:rPr>
              <a:t>labeled</a:t>
            </a:r>
            <a:r>
              <a:rPr lang="en-US" sz="2581" dirty="0"/>
              <a:t> samples if have the code)</a:t>
            </a:r>
          </a:p>
        </p:txBody>
      </p:sp>
      <p:sp>
        <p:nvSpPr>
          <p:cNvPr id="4" name="16-Point Star 3">
            <a:extLst>
              <a:ext uri="{FF2B5EF4-FFF2-40B4-BE49-F238E27FC236}">
                <a16:creationId xmlns:a16="http://schemas.microsoft.com/office/drawing/2014/main" id="{362EB3FC-9B31-5247-814A-3946A03D35CA}"/>
              </a:ext>
            </a:extLst>
          </p:cNvPr>
          <p:cNvSpPr/>
          <p:nvPr/>
        </p:nvSpPr>
        <p:spPr>
          <a:xfrm>
            <a:off x="4525144" y="4674791"/>
            <a:ext cx="4680520" cy="906332"/>
          </a:xfrm>
          <a:prstGeom prst="star16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</a:t>
            </a:r>
            <a:r>
              <a:rPr lang="en-US" sz="2400" dirty="0" err="1">
                <a:solidFill>
                  <a:schemeClr val="tx1"/>
                </a:solidFill>
              </a:rPr>
              <a:t>Semisupervised</a:t>
            </a:r>
            <a:r>
              <a:rPr lang="en-US" sz="2400" dirty="0">
                <a:solidFill>
                  <a:schemeClr val="tx1"/>
                </a:solidFill>
              </a:rPr>
              <a:t> learning??” </a:t>
            </a:r>
          </a:p>
        </p:txBody>
      </p:sp>
    </p:spTree>
    <p:extLst>
      <p:ext uri="{BB962C8B-B14F-4D97-AF65-F5344CB8AC3E}">
        <p14:creationId xmlns:p14="http://schemas.microsoft.com/office/powerpoint/2010/main" val="16154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1A2D-E72A-E34C-93A9-5211B774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39" y="220335"/>
            <a:ext cx="8482202" cy="1425651"/>
          </a:xfrm>
        </p:spPr>
        <p:txBody>
          <a:bodyPr>
            <a:normAutofit/>
          </a:bodyPr>
          <a:lstStyle/>
          <a:p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Caveat : </a:t>
            </a:r>
            <a:r>
              <a:rPr lang="en-US" sz="3872" dirty="0" err="1">
                <a:solidFill>
                  <a:schemeClr val="accent2">
                    <a:lumMod val="75000"/>
                  </a:schemeClr>
                </a:solidFill>
              </a:rPr>
              <a:t>Posssible</a:t>
            </a: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 hole in this whole story </a:t>
            </a:r>
            <a:br>
              <a:rPr lang="en-US" sz="3872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that I’m unable to resolve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9AF6-4844-F64D-92E7-FF13A56D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6F621-C188-D648-8F17-8A4CB349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448C9-C45F-2D40-946A-E620021D9D91}"/>
              </a:ext>
            </a:extLst>
          </p:cNvPr>
          <p:cNvSpPr txBox="1"/>
          <p:nvPr/>
        </p:nvSpPr>
        <p:spPr>
          <a:xfrm>
            <a:off x="4234524" y="2062610"/>
            <a:ext cx="5374805" cy="274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For Z to be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good</a:t>
            </a:r>
            <a:r>
              <a:rPr lang="en-US" sz="2581" dirty="0"/>
              <a:t> substitute for image X</a:t>
            </a:r>
            <a:br>
              <a:rPr lang="en-US" sz="2581" dirty="0"/>
            </a:br>
            <a:r>
              <a:rPr lang="en-US" sz="2581" dirty="0"/>
              <a:t>in downstream classification,  density </a:t>
            </a:r>
            <a:br>
              <a:rPr lang="en-US" sz="2581" dirty="0"/>
            </a:br>
            <a:r>
              <a:rPr lang="en-US" sz="2581" dirty="0"/>
              <a:t>p(X,Z) needs to be learnt to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very high </a:t>
            </a:r>
            <a:br>
              <a:rPr lang="en-US" sz="258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numerical accuracy.    </a:t>
            </a:r>
            <a:br>
              <a:rPr lang="en-US" sz="2581" dirty="0"/>
            </a:br>
            <a:endParaRPr lang="en-US" sz="2581" dirty="0"/>
          </a:p>
          <a:p>
            <a:r>
              <a:rPr lang="en-US" sz="2151" dirty="0"/>
              <a:t>[See calculation in blog post </a:t>
            </a:r>
            <a:br>
              <a:rPr lang="en-US" sz="2151" dirty="0"/>
            </a:br>
            <a:r>
              <a:rPr lang="en-US" sz="2151" dirty="0"/>
              <a:t> by A. + Risteski’17, </a:t>
            </a:r>
            <a:r>
              <a:rPr lang="en-US" sz="2151" dirty="0" err="1"/>
              <a:t>www.offconvex.org</a:t>
            </a:r>
            <a:r>
              <a:rPr lang="en-US" sz="215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A01FF-2FEB-5D4F-B644-9E15C849BC98}"/>
              </a:ext>
            </a:extLst>
          </p:cNvPr>
          <p:cNvSpPr txBox="1"/>
          <p:nvPr/>
        </p:nvSpPr>
        <p:spPr>
          <a:xfrm>
            <a:off x="1466726" y="5465560"/>
            <a:ext cx="7855292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rgbClr val="7030A0"/>
                </a:solidFill>
              </a:rPr>
              <a:t>Doesn’t mean unsupervised learning can’t happen, just that</a:t>
            </a:r>
          </a:p>
          <a:p>
            <a:r>
              <a:rPr lang="en-US" sz="2581" dirty="0">
                <a:solidFill>
                  <a:srgbClr val="C00000"/>
                </a:solidFill>
              </a:rPr>
              <a:t>usual </a:t>
            </a:r>
            <a:r>
              <a:rPr lang="en-US" sz="2581" dirty="0">
                <a:solidFill>
                  <a:srgbClr val="7030A0"/>
                </a:solidFill>
              </a:rPr>
              <a:t>story </a:t>
            </a:r>
            <a:r>
              <a:rPr lang="en-US" sz="2581" dirty="0">
                <a:solidFill>
                  <a:srgbClr val="C00000"/>
                </a:solidFill>
              </a:rPr>
              <a:t>doesn’t justify 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EDB49-5565-C04B-B13D-FDFF083AA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939" y="742514"/>
            <a:ext cx="1161676" cy="1306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4DA77-8FC9-DB4B-8C13-6CE163E09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4" y="2067871"/>
            <a:ext cx="3083505" cy="1864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5CDD79-00C5-EB45-8689-7216292A5D1B}"/>
              </a:ext>
            </a:extLst>
          </p:cNvPr>
          <p:cNvSpPr txBox="1"/>
          <p:nvPr/>
        </p:nvSpPr>
        <p:spPr>
          <a:xfrm>
            <a:off x="1466726" y="3865944"/>
            <a:ext cx="1861407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Z: Its </a:t>
            </a:r>
            <a:r>
              <a:rPr lang="en-US" sz="2581" dirty="0">
                <a:solidFill>
                  <a:srgbClr val="C00000"/>
                </a:solidFill>
                <a:latin typeface="Tw Cen MT" panose="020B0602020104020603" pitchFamily="34" charset="77"/>
              </a:rPr>
              <a:t>”code” </a:t>
            </a:r>
            <a:b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on manifold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7B66D-9FF0-3B4D-9923-E008626D5F3C}"/>
              </a:ext>
            </a:extLst>
          </p:cNvPr>
          <p:cNvSpPr/>
          <p:nvPr/>
        </p:nvSpPr>
        <p:spPr>
          <a:xfrm>
            <a:off x="603705" y="1584154"/>
            <a:ext cx="1530997" cy="489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77"/>
              </a:rPr>
              <a:t>X : Image </a:t>
            </a:r>
            <a:endParaRPr lang="en-US" sz="258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50F8A-A0F4-B445-865F-66624AC930F3}"/>
              </a:ext>
            </a:extLst>
          </p:cNvPr>
          <p:cNvSpPr txBox="1"/>
          <p:nvPr/>
        </p:nvSpPr>
        <p:spPr>
          <a:xfrm>
            <a:off x="301870" y="4802719"/>
            <a:ext cx="2691763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Joint Density p(X,Z)</a:t>
            </a:r>
          </a:p>
        </p:txBody>
      </p:sp>
    </p:spTree>
    <p:extLst>
      <p:ext uri="{BB962C8B-B14F-4D97-AF65-F5344CB8AC3E}">
        <p14:creationId xmlns:p14="http://schemas.microsoft.com/office/powerpoint/2010/main" val="2507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7CE21-718D-2D43-9206-177C12AC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1E2C6-379A-6F46-88D2-9312F318E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3B77E-54E1-0C45-B328-E159D0302A59}"/>
              </a:ext>
            </a:extLst>
          </p:cNvPr>
          <p:cNvSpPr txBox="1"/>
          <p:nvPr/>
        </p:nvSpPr>
        <p:spPr>
          <a:xfrm>
            <a:off x="996752" y="1936105"/>
            <a:ext cx="84973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Maximizing log likelihood (presumably approximately)</a:t>
            </a:r>
          </a:p>
          <a:p>
            <a:r>
              <a:rPr lang="en-US" sz="2400" dirty="0"/>
              <a:t>may lead to </a:t>
            </a:r>
            <a:r>
              <a:rPr lang="en-US" sz="2400" dirty="0">
                <a:solidFill>
                  <a:srgbClr val="C00000"/>
                </a:solidFill>
              </a:rPr>
              <a:t>little usable insight </a:t>
            </a:r>
            <a:r>
              <a:rPr lang="en-US" sz="2400" dirty="0"/>
              <a:t>into the data. </a:t>
            </a:r>
          </a:p>
          <a:p>
            <a:endParaRPr lang="en-US" sz="2400" dirty="0"/>
          </a:p>
          <a:p>
            <a:r>
              <a:rPr lang="en-US" sz="2400" dirty="0"/>
              <a:t>How to define </a:t>
            </a:r>
            <a:r>
              <a:rPr lang="en-US" sz="2400" dirty="0">
                <a:solidFill>
                  <a:srgbClr val="C00000"/>
                </a:solidFill>
              </a:rPr>
              <a:t>utility of GANs </a:t>
            </a:r>
            <a:r>
              <a:rPr lang="en-US" sz="2400" dirty="0"/>
              <a:t>(if not as </a:t>
            </a:r>
            <a:r>
              <a:rPr lang="en-US" sz="2400" dirty="0">
                <a:solidFill>
                  <a:srgbClr val="C00000"/>
                </a:solidFill>
              </a:rPr>
              <a:t>distribution learners</a:t>
            </a:r>
            <a:r>
              <a:rPr lang="en-US" sz="2400" dirty="0"/>
              <a:t>)?</a:t>
            </a:r>
          </a:p>
          <a:p>
            <a:endParaRPr lang="en-US" sz="2400" dirty="0"/>
          </a:p>
          <a:p>
            <a:r>
              <a:rPr lang="en-US" sz="2400" dirty="0"/>
              <a:t>Need to define unsupervised learning using a 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“utility” approach  </a:t>
            </a:r>
            <a:r>
              <a:rPr lang="en-US" sz="2400" dirty="0"/>
              <a:t>(What downstream tasks are we interested in </a:t>
            </a:r>
            <a:br>
              <a:rPr lang="en-US" sz="2400" dirty="0"/>
            </a:br>
            <a:r>
              <a:rPr lang="en-US" sz="2400" dirty="0"/>
              <a:t>		and what info do they need about X?)</a:t>
            </a:r>
            <a:br>
              <a:rPr lang="en-US" sz="2400" dirty="0"/>
            </a:b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36A19-C314-504F-BB18-10B683137B98}"/>
              </a:ext>
            </a:extLst>
          </p:cNvPr>
          <p:cNvSpPr txBox="1"/>
          <p:nvPr/>
        </p:nvSpPr>
        <p:spPr>
          <a:xfrm>
            <a:off x="943414" y="1045702"/>
            <a:ext cx="3295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Food for thought…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DA5021-CB13-3A4F-B93E-CE6EA75E1DA6}"/>
              </a:ext>
            </a:extLst>
          </p:cNvPr>
          <p:cNvSpPr/>
          <p:nvPr/>
        </p:nvSpPr>
        <p:spPr>
          <a:xfrm>
            <a:off x="943414" y="5600439"/>
            <a:ext cx="84692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(Similar musings on INFERENCE blog, April’18.</a:t>
            </a:r>
            <a:br>
              <a:rPr lang="en-US" sz="2000" dirty="0"/>
            </a:br>
            <a:r>
              <a:rPr lang="en-US" sz="2000" dirty="0"/>
              <a:t>e.g., What would a “representation learning competition” look like?) </a:t>
            </a:r>
          </a:p>
        </p:txBody>
      </p:sp>
    </p:spTree>
    <p:extLst>
      <p:ext uri="{BB962C8B-B14F-4D97-AF65-F5344CB8AC3E}">
        <p14:creationId xmlns:p14="http://schemas.microsoft.com/office/powerpoint/2010/main" val="307572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644681" y="3372658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Part 1: Optimization in deep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9DBFFF-0580-2B41-B61E-B8AF23B8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885" y="313956"/>
            <a:ext cx="5611341" cy="209101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EC042-DDC4-7743-A2E6-FAE45F70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697FE-0BAE-A14E-B0F7-D9DE81D5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3E94A-72B8-CE4D-885B-F53B646F844E}"/>
              </a:ext>
            </a:extLst>
          </p:cNvPr>
          <p:cNvSpPr txBox="1"/>
          <p:nvPr/>
        </p:nvSpPr>
        <p:spPr>
          <a:xfrm>
            <a:off x="726728" y="4192386"/>
            <a:ext cx="7281160" cy="2078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Hurdle:  Most optimization problems in deep learning </a:t>
            </a:r>
            <a:br>
              <a:rPr lang="en-US" sz="2581" dirty="0"/>
            </a:br>
            <a:r>
              <a:rPr lang="en-US" sz="2581" dirty="0"/>
              <a:t>are </a:t>
            </a:r>
            <a:r>
              <a:rPr lang="en-US" sz="2581" dirty="0">
                <a:solidFill>
                  <a:srgbClr val="C00000"/>
                </a:solidFill>
              </a:rPr>
              <a:t>nonconvex</a:t>
            </a:r>
            <a:r>
              <a:rPr lang="en-US" sz="2581" dirty="0"/>
              <a:t>, and on worst-case instances are </a:t>
            </a:r>
            <a:br>
              <a:rPr lang="en-US" sz="2581" dirty="0"/>
            </a:br>
            <a:r>
              <a:rPr lang="en-US" sz="2581" dirty="0">
                <a:solidFill>
                  <a:srgbClr val="C00000"/>
                </a:solidFill>
              </a:rPr>
              <a:t>NP-hard</a:t>
            </a:r>
            <a:r>
              <a:rPr lang="en-US" sz="2581" dirty="0"/>
              <a:t>.</a:t>
            </a:r>
          </a:p>
          <a:p>
            <a:endParaRPr lang="en-US" sz="2581" dirty="0"/>
          </a:p>
          <a:p>
            <a:endParaRPr lang="en-US" sz="258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DE3DD-C8C4-3443-A91F-919A050C9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472" y="5453126"/>
            <a:ext cx="1701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2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691516" y="3383027"/>
            <a:ext cx="10455090" cy="185868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Part 5: Deep Learning-free text </a:t>
            </a:r>
            <a:br>
              <a:rPr lang="en-US" sz="430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embeddings  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(illustration of above principles) </a:t>
            </a:r>
            <a:endParaRPr lang="en-US" sz="430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EAC4E-BAEA-0E4A-9AAB-DBE3AEC3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E6B1B-33A3-0D4F-979D-5BE3B539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87712-16AF-EB4E-ABFF-779A2B4C6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84" y="4984165"/>
            <a:ext cx="1739789" cy="1754659"/>
          </a:xfrm>
          <a:prstGeom prst="rect">
            <a:avLst/>
          </a:prstGeom>
        </p:spPr>
      </p:pic>
      <p:sp>
        <p:nvSpPr>
          <p:cNvPr id="7" name="Multiply 6">
            <a:extLst>
              <a:ext uri="{FF2B5EF4-FFF2-40B4-BE49-F238E27FC236}">
                <a16:creationId xmlns:a16="http://schemas.microsoft.com/office/drawing/2014/main" id="{7010B9B7-4CBB-AF4E-9708-2FCA8B988D3E}"/>
              </a:ext>
            </a:extLst>
          </p:cNvPr>
          <p:cNvSpPr/>
          <p:nvPr/>
        </p:nvSpPr>
        <p:spPr>
          <a:xfrm>
            <a:off x="5007583" y="5090411"/>
            <a:ext cx="2851791" cy="1651572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6F453-0B6B-FC43-B27A-DF9AD44EEDAE}"/>
              </a:ext>
            </a:extLst>
          </p:cNvPr>
          <p:cNvSpPr txBox="1"/>
          <p:nvPr/>
        </p:nvSpPr>
        <p:spPr>
          <a:xfrm>
            <a:off x="6454661" y="5309494"/>
            <a:ext cx="2193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Black box that’s </a:t>
            </a:r>
            <a:br>
              <a:rPr lang="en-US" sz="2400" dirty="0"/>
            </a:br>
            <a:r>
              <a:rPr lang="en-US" sz="2400" dirty="0"/>
              <a:t>end-to-end </a:t>
            </a:r>
            <a:br>
              <a:rPr lang="en-US" sz="2400" dirty="0"/>
            </a:br>
            <a:r>
              <a:rPr lang="en-US" sz="2400" dirty="0"/>
              <a:t>differentiable…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CD3B-E434-E74B-BB4A-A7107530F3A0}"/>
              </a:ext>
            </a:extLst>
          </p:cNvPr>
          <p:cNvSpPr txBox="1"/>
          <p:nvPr/>
        </p:nvSpPr>
        <p:spPr>
          <a:xfrm>
            <a:off x="697280" y="5281500"/>
            <a:ext cx="2624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“Hand-crafted with </a:t>
            </a:r>
            <a:br>
              <a:rPr lang="en-US" sz="2400" dirty="0"/>
            </a:br>
            <a:r>
              <a:rPr lang="en-US" sz="2400" dirty="0"/>
              <a:t>love and care….”</a:t>
            </a:r>
          </a:p>
        </p:txBody>
      </p:sp>
    </p:spTree>
    <p:extLst>
      <p:ext uri="{BB962C8B-B14F-4D97-AF65-F5344CB8AC3E}">
        <p14:creationId xmlns:p14="http://schemas.microsoft.com/office/powerpoint/2010/main" val="1368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0A2AF-BA61-1349-A10A-268F160A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BFB7C-2D59-0746-A414-91129DE26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B4C5F-4146-6549-9FF1-7F77A615A440}"/>
              </a:ext>
            </a:extLst>
          </p:cNvPr>
          <p:cNvSpPr txBox="1"/>
          <p:nvPr/>
        </p:nvSpPr>
        <p:spPr>
          <a:xfrm>
            <a:off x="1212776" y="1360041"/>
            <a:ext cx="5523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sentences that humans find quite </a:t>
            </a:r>
            <a:r>
              <a:rPr lang="en-US" sz="2400" dirty="0">
                <a:solidFill>
                  <a:srgbClr val="C00000"/>
                </a:solidFill>
              </a:rPr>
              <a:t>similar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FFC5E-5E9C-AD47-8413-F18C051551A6}"/>
              </a:ext>
            </a:extLst>
          </p:cNvPr>
          <p:cNvSpPr txBox="1"/>
          <p:nvPr/>
        </p:nvSpPr>
        <p:spPr>
          <a:xfrm>
            <a:off x="1572816" y="2296145"/>
            <a:ext cx="3628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 lion rules the jungle.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The tiger hunts in this forest.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E0683-48CB-8245-B298-AF876C7426C2}"/>
              </a:ext>
            </a:extLst>
          </p:cNvPr>
          <p:cNvSpPr txBox="1"/>
          <p:nvPr/>
        </p:nvSpPr>
        <p:spPr>
          <a:xfrm>
            <a:off x="1212776" y="4435294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NB: No words in common! </a:t>
            </a:r>
          </a:p>
          <a:p>
            <a:r>
              <a:rPr lang="en-US" sz="2400" dirty="0"/>
              <a:t>How to capture similarity and other properties of pieces of text?   </a:t>
            </a:r>
          </a:p>
        </p:txBody>
      </p:sp>
    </p:spTree>
    <p:extLst>
      <p:ext uri="{BB962C8B-B14F-4D97-AF65-F5344CB8AC3E}">
        <p14:creationId xmlns:p14="http://schemas.microsoft.com/office/powerpoint/2010/main" val="30047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9DA6C-B86C-484A-AD47-A7849D35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20" y="927993"/>
            <a:ext cx="8404160" cy="3046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B39B39-8E14-D84D-A960-CB90FBB88963}"/>
              </a:ext>
            </a:extLst>
          </p:cNvPr>
          <p:cNvSpPr txBox="1"/>
          <p:nvPr/>
        </p:nvSpPr>
        <p:spPr>
          <a:xfrm>
            <a:off x="708720" y="3974785"/>
            <a:ext cx="9721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Obvious inspiration: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Word embeddings </a:t>
            </a:r>
            <a:r>
              <a:rPr lang="en-US" sz="2400" dirty="0">
                <a:latin typeface="Tw Cen MT" panose="020B0602020104020603" pitchFamily="34" charset="77"/>
              </a:rPr>
              <a:t>(word2vec, </a:t>
            </a:r>
            <a:r>
              <a:rPr lang="en-US" sz="2400" dirty="0" err="1">
                <a:latin typeface="Tw Cen MT" panose="020B0602020104020603" pitchFamily="34" charset="77"/>
              </a:rPr>
              <a:t>GloVe</a:t>
            </a:r>
            <a:r>
              <a:rPr lang="en-US" sz="2400" dirty="0">
                <a:latin typeface="Tw Cen MT" panose="020B0602020104020603" pitchFamily="34" charset="77"/>
              </a:rPr>
              <a:t> etc.)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Usual method: Recurrent neural net,  LSTM </a:t>
            </a:r>
            <a:r>
              <a:rPr lang="en-US" sz="2000" dirty="0">
                <a:latin typeface="Tw Cen MT" panose="020B0602020104020603" pitchFamily="34" charset="77"/>
              </a:rPr>
              <a:t>(Long Short Term Memory), etc.</a:t>
            </a:r>
            <a:endParaRPr lang="en-US" sz="2400" dirty="0"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331A-961A-114D-AED5-129457FC98AE}"/>
              </a:ext>
            </a:extLst>
          </p:cNvPr>
          <p:cNvSpPr txBox="1"/>
          <p:nvPr/>
        </p:nvSpPr>
        <p:spPr>
          <a:xfrm>
            <a:off x="924744" y="5104457"/>
            <a:ext cx="7580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w Cen MT" panose="020B0602020104020603" pitchFamily="34" charset="77"/>
              </a:rPr>
              <a:t>[Le,Mikolov’14] Paragraph vectors [</a:t>
            </a:r>
            <a:r>
              <a:rPr lang="en-US" sz="2000" dirty="0" err="1">
                <a:latin typeface="Tw Cen MT" panose="020B0602020104020603" pitchFamily="34" charset="77"/>
              </a:rPr>
              <a:t>Kiros</a:t>
            </a:r>
            <a:r>
              <a:rPr lang="en-US" sz="2000" dirty="0">
                <a:latin typeface="Tw Cen MT" panose="020B0602020104020603" pitchFamily="34" charset="77"/>
              </a:rPr>
              <a:t> et al’15]: </a:t>
            </a:r>
            <a:r>
              <a:rPr lang="en-US" sz="2000" dirty="0" err="1">
                <a:latin typeface="Tw Cen MT" panose="020B0602020104020603" pitchFamily="34" charset="77"/>
              </a:rPr>
              <a:t>SkipThought</a:t>
            </a:r>
            <a:r>
              <a:rPr lang="en-US" sz="2000" dirty="0">
                <a:latin typeface="Tw Cen MT" panose="020B0602020104020603" pitchFamily="34" charset="77"/>
              </a:rPr>
              <a:t>.</a:t>
            </a:r>
          </a:p>
          <a:p>
            <a:endParaRPr lang="en-US" sz="2000" dirty="0">
              <a:latin typeface="Tw Cen MT" panose="020B0602020104020603" pitchFamily="34" charset="77"/>
            </a:endParaRPr>
          </a:p>
          <a:p>
            <a:r>
              <a:rPr lang="en-US" sz="2000" dirty="0">
                <a:latin typeface="Tw Cen MT" panose="020B0602020104020603" pitchFamily="34" charset="77"/>
              </a:rPr>
              <a:t>Much </a:t>
            </a:r>
            <a:r>
              <a:rPr lang="en-US" sz="2000" dirty="0" err="1">
                <a:latin typeface="Tw Cen MT" panose="020B0602020104020603" pitchFamily="34" charset="77"/>
              </a:rPr>
              <a:t>followup</a:t>
            </a:r>
            <a:r>
              <a:rPr lang="en-US" sz="2000" dirty="0">
                <a:latin typeface="Tw Cen MT" panose="020B0602020104020603" pitchFamily="34" charset="77"/>
              </a:rPr>
              <a:t> work including </a:t>
            </a:r>
            <a:r>
              <a:rPr lang="en-US" sz="2000" dirty="0" err="1">
                <a:latin typeface="Tw Cen MT" panose="020B0602020104020603" pitchFamily="34" charset="77"/>
              </a:rPr>
              <a:t>fastrer</a:t>
            </a:r>
            <a:r>
              <a:rPr lang="en-US" sz="2000" dirty="0">
                <a:latin typeface="Tw Cen MT" panose="020B0602020104020603" pitchFamily="34" charset="77"/>
              </a:rPr>
              <a:t> training/inference, or incorporating</a:t>
            </a:r>
            <a:br>
              <a:rPr lang="en-US" sz="2000" dirty="0">
                <a:latin typeface="Tw Cen MT" panose="020B0602020104020603" pitchFamily="34" charset="77"/>
              </a:rPr>
            </a:br>
            <a:r>
              <a:rPr lang="en-US" sz="2000" dirty="0">
                <a:latin typeface="Tw Cen MT" panose="020B0602020104020603" pitchFamily="34" charset="77"/>
              </a:rPr>
              <a:t>supervision (</a:t>
            </a:r>
            <a:r>
              <a:rPr lang="en-US" sz="2000" dirty="0" err="1">
                <a:latin typeface="Tw Cen MT" panose="020B0602020104020603" pitchFamily="34" charset="77"/>
              </a:rPr>
              <a:t>eg</a:t>
            </a:r>
            <a:r>
              <a:rPr lang="en-US" sz="2000" dirty="0">
                <a:latin typeface="Tw Cen MT" panose="020B0602020104020603" pitchFamily="34" charset="77"/>
              </a:rPr>
              <a:t> </a:t>
            </a:r>
            <a:r>
              <a:rPr lang="en-US" sz="2000" dirty="0" err="1">
                <a:latin typeface="Tw Cen MT" panose="020B0602020104020603" pitchFamily="34" charset="77"/>
              </a:rPr>
              <a:t>InferSent</a:t>
            </a:r>
            <a:r>
              <a:rPr lang="en-US" sz="2000" dirty="0">
                <a:latin typeface="Tw Cen MT" panose="020B0602020104020603" pitchFamily="34" charset="77"/>
              </a:rPr>
              <a:t> [</a:t>
            </a:r>
            <a:r>
              <a:rPr lang="en-US" sz="2000" dirty="0" err="1">
                <a:latin typeface="Tw Cen MT" panose="020B0602020104020603" pitchFamily="34" charset="77"/>
              </a:rPr>
              <a:t>Conneau</a:t>
            </a:r>
            <a:r>
              <a:rPr lang="en-US" sz="2000" dirty="0">
                <a:latin typeface="Tw Cen MT" panose="020B0602020104020603" pitchFamily="34" charset="77"/>
              </a:rPr>
              <a:t> et al’17]).</a:t>
            </a:r>
          </a:p>
        </p:txBody>
      </p:sp>
    </p:spTree>
    <p:extLst>
      <p:ext uri="{BB962C8B-B14F-4D97-AF65-F5344CB8AC3E}">
        <p14:creationId xmlns:p14="http://schemas.microsoft.com/office/powerpoint/2010/main" val="84466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9DA6C-B86C-484A-AD47-A7849D35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7" y="905304"/>
            <a:ext cx="6964000" cy="2524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2FF8C-9CE3-1643-B5AC-4AC14BA4C3C5}"/>
              </a:ext>
            </a:extLst>
          </p:cNvPr>
          <p:cNvSpPr txBox="1"/>
          <p:nvPr/>
        </p:nvSpPr>
        <p:spPr>
          <a:xfrm>
            <a:off x="2557734" y="3429989"/>
            <a:ext cx="235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Learnt using LSTMs…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ED555-5736-9645-94B8-D3685505ED98}"/>
              </a:ext>
            </a:extLst>
          </p:cNvPr>
          <p:cNvSpPr txBox="1"/>
          <p:nvPr/>
        </p:nvSpPr>
        <p:spPr>
          <a:xfrm>
            <a:off x="2148880" y="4019907"/>
            <a:ext cx="7616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Ben </a:t>
            </a:r>
            <a:r>
              <a:rPr lang="en-US" sz="2400" dirty="0" err="1"/>
              <a:t>Recht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Linearization Principle: </a:t>
            </a:r>
            <a:r>
              <a:rPr lang="en-US" sz="2400" i="1" dirty="0"/>
              <a:t>“Before committing to deep </a:t>
            </a:r>
            <a:br>
              <a:rPr lang="en-US" sz="2400" i="1" dirty="0"/>
            </a:br>
            <a:r>
              <a:rPr lang="en-US" sz="2400" i="1" dirty="0"/>
              <a:t>model figure out what the </a:t>
            </a:r>
            <a:r>
              <a:rPr lang="en-US" sz="2400" i="1" dirty="0">
                <a:solidFill>
                  <a:srgbClr val="C00000"/>
                </a:solidFill>
              </a:rPr>
              <a:t>linear methods </a:t>
            </a:r>
            <a:r>
              <a:rPr lang="en-US" sz="2400" i="1" dirty="0"/>
              <a:t>can do….”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B5CF9-5492-7B4A-82C5-63994DDAF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7" y="3887148"/>
            <a:ext cx="1096516" cy="10965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BBF8D9-B932-3446-8C2F-131CC02883D2}"/>
              </a:ext>
            </a:extLst>
          </p:cNvPr>
          <p:cNvCxnSpPr>
            <a:cxnSpLocks/>
          </p:cNvCxnSpPr>
          <p:nvPr/>
        </p:nvCxnSpPr>
        <p:spPr>
          <a:xfrm>
            <a:off x="2292896" y="4240361"/>
            <a:ext cx="10801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ultiply 17">
            <a:extLst>
              <a:ext uri="{FF2B5EF4-FFF2-40B4-BE49-F238E27FC236}">
                <a16:creationId xmlns:a16="http://schemas.microsoft.com/office/drawing/2014/main" id="{401D1358-D6E3-E44E-8ECB-93986A67AB2D}"/>
              </a:ext>
            </a:extLst>
          </p:cNvPr>
          <p:cNvSpPr/>
          <p:nvPr/>
        </p:nvSpPr>
        <p:spPr>
          <a:xfrm>
            <a:off x="729497" y="4019907"/>
            <a:ext cx="1419383" cy="963757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036C-5F82-8245-B142-FA1671D0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58" y="375498"/>
            <a:ext cx="9361170" cy="136084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Cottage industry of text embeddings that’re linear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CA8CB-A469-8547-BAEA-1F26FD60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05C6B-258F-D940-92DD-8584E1B50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2E1B96-5B03-AA4C-808B-A694494FBFDA}"/>
              </a:ext>
            </a:extLst>
          </p:cNvPr>
          <p:cNvSpPr/>
          <p:nvPr/>
        </p:nvSpPr>
        <p:spPr>
          <a:xfrm>
            <a:off x="817246" y="2152129"/>
            <a:ext cx="896448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Simplest: </a:t>
            </a:r>
            <a:r>
              <a:rPr lang="en-US" sz="2400" dirty="0">
                <a:solidFill>
                  <a:srgbClr val="C00000"/>
                </a:solidFill>
              </a:rPr>
              <a:t>Sum </a:t>
            </a:r>
            <a:r>
              <a:rPr lang="en-US" sz="2400" dirty="0"/>
              <a:t>of word embeddings of constituent words </a:t>
            </a:r>
            <a:br>
              <a:rPr lang="en-US" sz="2400" dirty="0"/>
            </a:br>
            <a:r>
              <a:rPr lang="en-US" sz="2400" dirty="0"/>
              <a:t>(Inspired by word2vec</a:t>
            </a:r>
            <a:r>
              <a:rPr lang="en-US" sz="2400" baseline="-25000" dirty="0"/>
              <a:t>CBOW  </a:t>
            </a:r>
            <a:r>
              <a:rPr lang="en-US" sz="2400" dirty="0"/>
              <a:t>)</a:t>
            </a:r>
            <a:br>
              <a:rPr lang="en-US" sz="2400" dirty="0"/>
            </a:br>
            <a:endParaRPr lang="en-US" sz="2400" dirty="0"/>
          </a:p>
          <a:p>
            <a:r>
              <a:rPr lang="en-US" sz="2400" baseline="-25000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Wieting</a:t>
            </a:r>
            <a:r>
              <a:rPr lang="en-US" sz="2400" dirty="0"/>
              <a:t> et al ‘16) </a:t>
            </a:r>
            <a:r>
              <a:rPr lang="en-US" sz="2400" dirty="0">
                <a:solidFill>
                  <a:srgbClr val="C00000"/>
                </a:solidFill>
              </a:rPr>
              <a:t>Weighted</a:t>
            </a:r>
            <a:r>
              <a:rPr lang="en-US" sz="2400" dirty="0"/>
              <a:t> sum; weights </a:t>
            </a:r>
            <a:r>
              <a:rPr lang="en-US" sz="2400" dirty="0">
                <a:solidFill>
                  <a:srgbClr val="C00000"/>
                </a:solidFill>
              </a:rPr>
              <a:t>learnt</a:t>
            </a:r>
            <a:r>
              <a:rPr lang="en-US" sz="2400" dirty="0"/>
              <a:t> via fit to paraphrase dataset. (“semi-supervised”)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[</a:t>
            </a:r>
            <a:r>
              <a:rPr lang="en-US" sz="2400" dirty="0" err="1"/>
              <a:t>A,Liang,Ma</a:t>
            </a:r>
            <a:r>
              <a:rPr lang="en-US" sz="2400" dirty="0"/>
              <a:t> ‘17] “SIF” </a:t>
            </a:r>
            <a:r>
              <a:rPr lang="en-US" sz="2400" dirty="0">
                <a:solidFill>
                  <a:srgbClr val="C00000"/>
                </a:solidFill>
              </a:rPr>
              <a:t>Smooth inverse weighted sum</a:t>
            </a:r>
            <a:r>
              <a:rPr lang="en-US" sz="2400" dirty="0"/>
              <a:t>, followed by</a:t>
            </a:r>
            <a:br>
              <a:rPr lang="en-US" sz="2400" dirty="0"/>
            </a:br>
            <a:r>
              <a:rPr lang="en-US" sz="2400" dirty="0"/>
              <a:t>denoising using </a:t>
            </a:r>
            <a:r>
              <a:rPr lang="en-US" sz="2400" dirty="0">
                <a:solidFill>
                  <a:srgbClr val="C00000"/>
                </a:solidFill>
              </a:rPr>
              <a:t>top singular vector</a:t>
            </a:r>
            <a:r>
              <a:rPr lang="en-US" sz="2400" dirty="0"/>
              <a:t>…. </a:t>
            </a:r>
            <a:br>
              <a:rPr lang="en-US" sz="2400" baseline="-25000" dirty="0"/>
            </a:br>
            <a:endParaRPr lang="en-US" sz="2400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8C6B0-3229-F84A-B573-8748D76F5145}"/>
              </a:ext>
            </a:extLst>
          </p:cNvPr>
          <p:cNvSpPr txBox="1"/>
          <p:nvPr/>
        </p:nvSpPr>
        <p:spPr>
          <a:xfrm>
            <a:off x="3877072" y="1249227"/>
            <a:ext cx="4847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“Word embeddings + linear algebra”</a:t>
            </a:r>
          </a:p>
        </p:txBody>
      </p:sp>
    </p:spTree>
    <p:extLst>
      <p:ext uri="{BB962C8B-B14F-4D97-AF65-F5344CB8AC3E}">
        <p14:creationId xmlns:p14="http://schemas.microsoft.com/office/powerpoint/2010/main" val="898866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46C8-C0DC-D444-B292-038A247E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Performance (similarity/entailment tasks)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952FE9-D1DC-F140-8639-26CA3D4C7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477" y="1360041"/>
            <a:ext cx="8512519" cy="476083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525DCA-3F4F-2747-9F7C-8CE43C819210}"/>
              </a:ext>
            </a:extLst>
          </p:cNvPr>
          <p:cNvSpPr txBox="1"/>
          <p:nvPr/>
        </p:nvSpPr>
        <p:spPr>
          <a:xfrm>
            <a:off x="1140768" y="6150271"/>
            <a:ext cx="7114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(For </a:t>
            </a:r>
            <a:r>
              <a:rPr lang="en-US" sz="2400" dirty="0">
                <a:solidFill>
                  <a:srgbClr val="C00000"/>
                </a:solidFill>
              </a:rPr>
              <a:t>theory </a:t>
            </a:r>
            <a:r>
              <a:rPr lang="en-US" sz="2400" dirty="0"/>
              <a:t>behind SIF embedding see original paper…)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A8AF588-F0CB-8F42-B6F7-9CF35DD70664}"/>
              </a:ext>
            </a:extLst>
          </p:cNvPr>
          <p:cNvSpPr/>
          <p:nvPr/>
        </p:nvSpPr>
        <p:spPr>
          <a:xfrm rot="16200000">
            <a:off x="6829400" y="4600401"/>
            <a:ext cx="288032" cy="864096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3DFC2-9AD9-DD4C-B103-9AAF014225BF}"/>
              </a:ext>
            </a:extLst>
          </p:cNvPr>
          <p:cNvSpPr txBox="1"/>
          <p:nvPr/>
        </p:nvSpPr>
        <p:spPr>
          <a:xfrm>
            <a:off x="7405464" y="4888432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SIF</a:t>
            </a:r>
          </a:p>
        </p:txBody>
      </p:sp>
    </p:spTree>
    <p:extLst>
      <p:ext uri="{BB962C8B-B14F-4D97-AF65-F5344CB8AC3E}">
        <p14:creationId xmlns:p14="http://schemas.microsoft.com/office/powerpoint/2010/main" val="2012767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720B2-6AB4-BB4B-BFFD-2AF5839D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60" y="927993"/>
            <a:ext cx="7154340" cy="2593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1DEF9-ACAD-BB4B-935A-3EA3D402B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836" y="4352828"/>
            <a:ext cx="1239930" cy="1394922"/>
          </a:xfrm>
          <a:prstGeom prst="rect">
            <a:avLst/>
          </a:prstGeo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B4F00381-D4BD-0442-A328-E37E2D3BE423}"/>
              </a:ext>
            </a:extLst>
          </p:cNvPr>
          <p:cNvSpPr/>
          <p:nvPr/>
        </p:nvSpPr>
        <p:spPr>
          <a:xfrm>
            <a:off x="204664" y="3304257"/>
            <a:ext cx="6768752" cy="3024336"/>
          </a:xfrm>
          <a:prstGeom prst="cloudCallout">
            <a:avLst>
              <a:gd name="adj1" fmla="val 58519"/>
              <a:gd name="adj2" fmla="val -63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Downstream task not known ahead of time!  Perhaps embedding must capture </a:t>
            </a:r>
            <a:r>
              <a:rPr lang="en-US" sz="2400" dirty="0">
                <a:solidFill>
                  <a:srgbClr val="C00000"/>
                </a:solidFill>
              </a:rPr>
              <a:t>all/most of the information </a:t>
            </a:r>
            <a:r>
              <a:rPr lang="en-US" sz="2400" dirty="0">
                <a:solidFill>
                  <a:schemeClr val="tx1"/>
                </a:solidFill>
              </a:rPr>
              <a:t>in text? (e.g., </a:t>
            </a:r>
            <a:r>
              <a:rPr lang="en-US" sz="2400" dirty="0">
                <a:solidFill>
                  <a:srgbClr val="C00000"/>
                </a:solidFill>
              </a:rPr>
              <a:t>Bag-of-Words </a:t>
            </a:r>
            <a:r>
              <a:rPr lang="en-US" sz="2400" dirty="0">
                <a:solidFill>
                  <a:schemeClr val="tx1"/>
                </a:solidFill>
              </a:rPr>
              <a:t>info)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5180D5-16F8-CC41-8187-97FB5941208E}"/>
              </a:ext>
            </a:extLst>
          </p:cNvPr>
          <p:cNvSpPr txBox="1"/>
          <p:nvPr/>
        </p:nvSpPr>
        <p:spPr>
          <a:xfrm>
            <a:off x="6469360" y="2473112"/>
            <a:ext cx="22333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Important: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Classifier should be 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simple (</a:t>
            </a:r>
            <a:r>
              <a:rPr lang="en-US" sz="2000" dirty="0" err="1">
                <a:solidFill>
                  <a:srgbClr val="C00000"/>
                </a:solidFill>
              </a:rPr>
              <a:t>eg</a:t>
            </a:r>
            <a:r>
              <a:rPr lang="en-US" sz="2000" dirty="0">
                <a:solidFill>
                  <a:srgbClr val="C00000"/>
                </a:solidFill>
              </a:rPr>
              <a:t> linear!)</a:t>
            </a:r>
          </a:p>
        </p:txBody>
      </p:sp>
    </p:spTree>
    <p:extLst>
      <p:ext uri="{BB962C8B-B14F-4D97-AF65-F5344CB8AC3E}">
        <p14:creationId xmlns:p14="http://schemas.microsoft.com/office/powerpoint/2010/main" val="409293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D4BC-EB77-614A-8682-6E342E1C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Word extraction out of linear embeddings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⇔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sparse recovery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B128F-27F5-9344-9ED7-CADF51F6F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Recall sum-of-words embedding: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A00320-4E1E-C842-9D4F-667E58950D84}"/>
              </a:ext>
            </a:extLst>
          </p:cNvPr>
          <p:cNvSpPr/>
          <p:nvPr/>
        </p:nvSpPr>
        <p:spPr>
          <a:xfrm>
            <a:off x="1305902" y="3302873"/>
            <a:ext cx="2899648" cy="12258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90BBD-9F20-0A40-89F5-5219788D18DB}"/>
              </a:ext>
            </a:extLst>
          </p:cNvPr>
          <p:cNvSpPr/>
          <p:nvPr/>
        </p:nvSpPr>
        <p:spPr>
          <a:xfrm>
            <a:off x="4738449" y="3319899"/>
            <a:ext cx="341829" cy="2467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7D02D-8D8A-E946-AEDD-147C131072C6}"/>
              </a:ext>
            </a:extLst>
          </p:cNvPr>
          <p:cNvSpPr txBox="1"/>
          <p:nvPr/>
        </p:nvSpPr>
        <p:spPr>
          <a:xfrm>
            <a:off x="691515" y="377960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3A2C7-DBE5-DD4B-B557-F0A324D3FB88}"/>
              </a:ext>
            </a:extLst>
          </p:cNvPr>
          <p:cNvSpPr txBox="1"/>
          <p:nvPr/>
        </p:nvSpPr>
        <p:spPr>
          <a:xfrm>
            <a:off x="4762024" y="28882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E0770-2D70-CD44-9E87-BB7C4BA12CE4}"/>
              </a:ext>
            </a:extLst>
          </p:cNvPr>
          <p:cNvSpPr txBox="1"/>
          <p:nvPr/>
        </p:nvSpPr>
        <p:spPr>
          <a:xfrm>
            <a:off x="3984700" y="5921579"/>
            <a:ext cx="1558183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Bag-of-word </a:t>
            </a:r>
            <a:br>
              <a:rPr lang="en-US" sz="2000" dirty="0">
                <a:latin typeface="Tw Cen MT" panose="020B0602020104020603" pitchFamily="34" charset="77"/>
              </a:rPr>
            </a:br>
            <a:r>
              <a:rPr lang="en-US" sz="2000" dirty="0">
                <a:latin typeface="Tw Cen MT" panose="020B0602020104020603" pitchFamily="34" charset="77"/>
              </a:rPr>
              <a:t>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4DA30-4CA7-3940-8B53-D597BDBA5171}"/>
              </a:ext>
            </a:extLst>
          </p:cNvPr>
          <p:cNvSpPr txBox="1"/>
          <p:nvPr/>
        </p:nvSpPr>
        <p:spPr>
          <a:xfrm>
            <a:off x="2393356" y="4785684"/>
            <a:ext cx="354584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0" dirty="0">
                <a:latin typeface="Tw Cen MT" panose="020B0602020104020603" pitchFamily="34" charset="77"/>
              </a:rPr>
              <a:t>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2880E6-CC46-3C49-A862-24B79BFEAF6B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2554170" y="4573516"/>
            <a:ext cx="16478" cy="212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48D36F-D1FE-7B4A-B3FB-6F308C165D87}"/>
              </a:ext>
            </a:extLst>
          </p:cNvPr>
          <p:cNvSpPr txBox="1"/>
          <p:nvPr/>
        </p:nvSpPr>
        <p:spPr>
          <a:xfrm>
            <a:off x="2414725" y="3717005"/>
            <a:ext cx="445956" cy="447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10" dirty="0" err="1">
                <a:latin typeface="Tw Cen MT" panose="020B0602020104020603" pitchFamily="34" charset="77"/>
              </a:rPr>
              <a:t>v</a:t>
            </a:r>
            <a:r>
              <a:rPr lang="en-US" sz="2310" baseline="-25000" dirty="0" err="1">
                <a:latin typeface="Tw Cen MT" panose="020B0602020104020603" pitchFamily="34" charset="77"/>
              </a:rPr>
              <a:t>w</a:t>
            </a:r>
            <a:endParaRPr lang="en-US" sz="2310" baseline="-25000" dirty="0">
              <a:latin typeface="Tw Cen MT" panose="020B0602020104020603" pitchFamily="34" charset="77"/>
            </a:endParaRP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3B007F26-948C-FC48-9D06-4867F4A15655}"/>
              </a:ext>
            </a:extLst>
          </p:cNvPr>
          <p:cNvSpPr/>
          <p:nvPr/>
        </p:nvSpPr>
        <p:spPr>
          <a:xfrm>
            <a:off x="2414725" y="3427294"/>
            <a:ext cx="37718" cy="97702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50C0C1B3-8595-F646-8C0D-A61510E9D578}"/>
              </a:ext>
            </a:extLst>
          </p:cNvPr>
          <p:cNvSpPr/>
          <p:nvPr/>
        </p:nvSpPr>
        <p:spPr>
          <a:xfrm>
            <a:off x="2714983" y="3427293"/>
            <a:ext cx="37718" cy="10241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1171A-0ACD-E74E-AF1C-64385D252F5C}"/>
              </a:ext>
            </a:extLst>
          </p:cNvPr>
          <p:cNvSpPr txBox="1"/>
          <p:nvPr/>
        </p:nvSpPr>
        <p:spPr>
          <a:xfrm>
            <a:off x="5768337" y="1983094"/>
            <a:ext cx="38532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Recovering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Sparse</a:t>
            </a:r>
            <a:r>
              <a:rPr lang="en-US" sz="2400" dirty="0">
                <a:latin typeface="Tw Cen MT" panose="020B0602020104020603" pitchFamily="34" charset="77"/>
              </a:rPr>
              <a:t> x given Ax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≍ “Compressed Sensing”</a:t>
            </a:r>
          </a:p>
          <a:p>
            <a:r>
              <a:rPr lang="en-US" sz="2400" dirty="0">
                <a:latin typeface="Tw Cen MT" panose="020B0602020104020603" pitchFamily="34" charset="77"/>
              </a:rPr>
              <a:t> (aka “Sparse recovery”)</a:t>
            </a:r>
          </a:p>
          <a:p>
            <a:r>
              <a:rPr lang="en-US" sz="1800" dirty="0">
                <a:latin typeface="Tw Cen MT" panose="020B0602020104020603" pitchFamily="34" charset="77"/>
              </a:rPr>
              <a:t>[Donoho06, Candes-Romberg-Tao06]</a:t>
            </a:r>
            <a:endParaRPr lang="en-US" sz="2400" dirty="0">
              <a:latin typeface="Tw Cen MT" panose="020B0602020104020603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7610D-C258-3149-986E-BAE27FB57451}"/>
              </a:ext>
            </a:extLst>
          </p:cNvPr>
          <p:cNvSpPr txBox="1"/>
          <p:nvPr/>
        </p:nvSpPr>
        <p:spPr>
          <a:xfrm>
            <a:off x="5720222" y="4154304"/>
            <a:ext cx="4471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Do-able if A satisfies “RIP”/”Random”/”Incoherence”.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 (unfortunately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none</a:t>
            </a:r>
            <a:r>
              <a:rPr lang="en-US" sz="2400" dirty="0">
                <a:latin typeface="Tw Cen MT" panose="020B0602020104020603" pitchFamily="34" charset="77"/>
              </a:rPr>
              <a:t> are satisfied by matrix  of </a:t>
            </a:r>
            <a:r>
              <a:rPr lang="en-US" sz="2400" dirty="0" err="1">
                <a:latin typeface="Tw Cen MT" panose="020B0602020104020603" pitchFamily="34" charset="77"/>
              </a:rPr>
              <a:t>GloVe</a:t>
            </a:r>
            <a:r>
              <a:rPr lang="en-US" sz="2400" dirty="0">
                <a:latin typeface="Tw Cen MT" panose="020B0602020104020603" pitchFamily="34" charset="77"/>
              </a:rPr>
              <a:t> embeddings..)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F170F-EA68-5A4C-A500-A330B906FAC7}"/>
              </a:ext>
            </a:extLst>
          </p:cNvPr>
          <p:cNvSpPr txBox="1"/>
          <p:nvPr/>
        </p:nvSpPr>
        <p:spPr>
          <a:xfrm>
            <a:off x="362208" y="5323854"/>
            <a:ext cx="374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Columns of A =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48672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16431-9646-6840-BD5E-45DB925F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20" y="711969"/>
            <a:ext cx="4863426" cy="3456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4EA37E-C024-A742-9BA1-0F4D7148F191}"/>
              </a:ext>
            </a:extLst>
          </p:cNvPr>
          <p:cNvSpPr txBox="1"/>
          <p:nvPr/>
        </p:nvSpPr>
        <p:spPr>
          <a:xfrm>
            <a:off x="5590851" y="1649092"/>
            <a:ext cx="4146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Recovery algorithm: Basis Pursuit</a:t>
            </a:r>
          </a:p>
          <a:p>
            <a:endParaRPr lang="en-US" sz="2400" dirty="0">
              <a:latin typeface="Tw Cen MT" panose="020B0602020104020603" pitchFamily="34" charset="77"/>
            </a:endParaRPr>
          </a:p>
          <a:p>
            <a:endParaRPr lang="en-US" sz="2400" dirty="0">
              <a:latin typeface="Tw Cen MT" panose="020B06020201040206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DF16E-3F25-D348-BAEF-DEBBE21A6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655" y="2259221"/>
            <a:ext cx="3674235" cy="357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44CCA-C09F-2246-8FE8-90DA84FB9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44" y="4019780"/>
            <a:ext cx="1402250" cy="1577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754B65-C4AF-FA4B-94A0-6EB95A5526B1}"/>
              </a:ext>
            </a:extLst>
          </p:cNvPr>
          <p:cNvSpPr txBox="1"/>
          <p:nvPr/>
        </p:nvSpPr>
        <p:spPr>
          <a:xfrm>
            <a:off x="833504" y="5746396"/>
            <a:ext cx="280512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>
                <a:latin typeface="Tw Cen MT" panose="020B0602020104020603" pitchFamily="34" charset="77"/>
              </a:rPr>
              <a:t>[</a:t>
            </a:r>
            <a:r>
              <a:rPr lang="en-US" sz="1650" dirty="0" err="1">
                <a:latin typeface="Tw Cen MT" panose="020B0602020104020603" pitchFamily="34" charset="77"/>
              </a:rPr>
              <a:t>Rademacher</a:t>
            </a:r>
            <a:r>
              <a:rPr lang="en-US" sz="1650" dirty="0">
                <a:latin typeface="Tw Cen MT" panose="020B0602020104020603" pitchFamily="34" charset="77"/>
              </a:rPr>
              <a:t> = random +1/-1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E5B3E19B-B517-5D40-960A-9209B9E9EBDC}"/>
              </a:ext>
            </a:extLst>
          </p:cNvPr>
          <p:cNvSpPr/>
          <p:nvPr/>
        </p:nvSpPr>
        <p:spPr>
          <a:xfrm>
            <a:off x="171051" y="4019780"/>
            <a:ext cx="7594453" cy="1726616"/>
          </a:xfrm>
          <a:prstGeom prst="cloudCallout">
            <a:avLst>
              <a:gd name="adj1" fmla="val 63267"/>
              <a:gd name="adj2" fmla="val -570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</a:rPr>
              <a:t>Ability to recover original words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doesn’t imply</a:t>
            </a: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</a:rPr>
              <a:t> the embedding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is good </a:t>
            </a: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</a:rPr>
              <a:t>for classification via linear classifier….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52FCD-048E-3B44-8CE5-C76A95F632B9}"/>
              </a:ext>
            </a:extLst>
          </p:cNvPr>
          <p:cNvSpPr txBox="1"/>
          <p:nvPr/>
        </p:nvSpPr>
        <p:spPr>
          <a:xfrm>
            <a:off x="5065829" y="887184"/>
            <a:ext cx="2162772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(Bag-of-Words only)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AA583-D210-AD49-B71A-94A81922DD16}"/>
              </a:ext>
            </a:extLst>
          </p:cNvPr>
          <p:cNvSpPr txBox="1"/>
          <p:nvPr/>
        </p:nvSpPr>
        <p:spPr>
          <a:xfrm>
            <a:off x="6263844" y="2595129"/>
            <a:ext cx="1464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Recovered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 err="1">
                <a:solidFill>
                  <a:srgbClr val="C00000"/>
                </a:solidFill>
              </a:rPr>
              <a:t>BoW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68A490-31A5-1E44-9063-416FCAB696E9}"/>
              </a:ext>
            </a:extLst>
          </p:cNvPr>
          <p:cNvSpPr txBox="1"/>
          <p:nvPr/>
        </p:nvSpPr>
        <p:spPr>
          <a:xfrm>
            <a:off x="8180730" y="2616714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Embedding </a:t>
            </a:r>
          </a:p>
        </p:txBody>
      </p:sp>
    </p:spTree>
    <p:extLst>
      <p:ext uri="{BB962C8B-B14F-4D97-AF65-F5344CB8AC3E}">
        <p14:creationId xmlns:p14="http://schemas.microsoft.com/office/powerpoint/2010/main" val="5128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16431-9646-6840-BD5E-45DB925F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20" y="711969"/>
            <a:ext cx="4863426" cy="3456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4EA37E-C024-A742-9BA1-0F4D7148F191}"/>
              </a:ext>
            </a:extLst>
          </p:cNvPr>
          <p:cNvSpPr txBox="1"/>
          <p:nvPr/>
        </p:nvSpPr>
        <p:spPr>
          <a:xfrm>
            <a:off x="5611852" y="1795327"/>
            <a:ext cx="4146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Recovery algorithm: Basis Pursuit</a:t>
            </a:r>
          </a:p>
          <a:p>
            <a:endParaRPr lang="en-US" sz="2400" dirty="0">
              <a:latin typeface="Tw Cen MT" panose="020B0602020104020603" pitchFamily="34" charset="77"/>
            </a:endParaRPr>
          </a:p>
          <a:p>
            <a:endParaRPr lang="en-US" sz="2400" dirty="0">
              <a:latin typeface="Tw Cen MT" panose="020B06020201040206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DF16E-3F25-D348-BAEF-DEBBE21A6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851" y="2606851"/>
            <a:ext cx="3674235" cy="357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9BA52-0762-914A-B086-370C1C1C2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836" y="4170218"/>
            <a:ext cx="1402250" cy="1577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44CCA-C09F-2246-8FE8-90DA84FB9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837" y="4168864"/>
            <a:ext cx="1402250" cy="15775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41D370-25BF-0440-AB01-CD35258D6AA5}"/>
              </a:ext>
            </a:extLst>
          </p:cNvPr>
          <p:cNvSpPr/>
          <p:nvPr/>
        </p:nvSpPr>
        <p:spPr>
          <a:xfrm>
            <a:off x="837756" y="4372576"/>
            <a:ext cx="70735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  <a:t>But </a:t>
            </a:r>
            <a:r>
              <a:rPr lang="en-US" sz="2400" dirty="0" err="1">
                <a:solidFill>
                  <a:srgbClr val="7030A0"/>
                </a:solidFill>
                <a:latin typeface="Tw Cen MT" panose="020B0602020104020603" pitchFamily="34" charset="77"/>
              </a:rPr>
              <a:t>Calderbank</a:t>
            </a: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  <a:t> et al ‘09 showed linear classification </a:t>
            </a:r>
          </a:p>
          <a:p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  <a:t>on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compressed vector Ax </a:t>
            </a: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  <a:t>is essentially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as good as x.</a:t>
            </a:r>
            <a:b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</a:br>
            <a:b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</a:b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  <a:t> Not surprising linear embeddings work well in </a:t>
            </a:r>
            <a:b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</a:b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  <a:t>downstream tasks! (Even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  <a:sym typeface="Wingdings" pitchFamily="2" charset="2"/>
              </a:rPr>
              <a:t>provably</a:t>
            </a: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  <a:t> so, under some</a:t>
            </a:r>
            <a:b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</a:b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  <a:t>compressed sensing type conditions.)</a:t>
            </a:r>
            <a:b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</a:br>
            <a:endParaRPr lang="en-US" sz="2400" dirty="0">
              <a:solidFill>
                <a:srgbClr val="7030A0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340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CE447B-456C-0D4D-B8DE-C097E3DD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90DAB-AE6D-3243-8E78-A5D769104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B35D5-6D3A-3446-A18B-E9532EAAD8F1}"/>
              </a:ext>
            </a:extLst>
          </p:cNvPr>
          <p:cNvSpPr txBox="1"/>
          <p:nvPr/>
        </p:nvSpPr>
        <p:spPr>
          <a:xfrm>
            <a:off x="659029" y="488036"/>
            <a:ext cx="2494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Basic concepts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D041BC-2F1D-CA41-8334-5C9EA15A1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157" y="920673"/>
            <a:ext cx="3020359" cy="1578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365309-2FD5-4D42-9A26-CEE984523E25}"/>
              </a:ext>
            </a:extLst>
          </p:cNvPr>
          <p:cNvSpPr txBox="1"/>
          <p:nvPr/>
        </p:nvSpPr>
        <p:spPr>
          <a:xfrm>
            <a:off x="691516" y="38872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latin typeface="Tw Cen MT Condensed" panose="020B0606020104020203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12816-635B-D249-BE4E-A4969E8EEF6E}"/>
              </a:ext>
            </a:extLst>
          </p:cNvPr>
          <p:cNvSpPr/>
          <p:nvPr/>
        </p:nvSpPr>
        <p:spPr>
          <a:xfrm>
            <a:off x="659029" y="4022512"/>
            <a:ext cx="5771845" cy="12220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Assumption about initialization:</a:t>
            </a:r>
            <a:endParaRPr lang="en-US" sz="2400" b="1" dirty="0">
              <a:solidFill>
                <a:schemeClr val="tx1"/>
              </a:solidFill>
              <a:latin typeface="Tw Cen MT Condensed" panose="020B0606020104020203" pitchFamily="34" charset="77"/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Convergence from all starting points 𝛉? </a:t>
            </a:r>
          </a:p>
          <a:p>
            <a:r>
              <a:rPr lang="en-US" sz="2400" dirty="0">
                <a:solidFill>
                  <a:schemeClr val="tx1"/>
                </a:solidFill>
              </a:rPr>
              <a:t>Random initial point?  Special initial points?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03AEC-EC73-1544-BA29-CE6B2A17E3B0}"/>
              </a:ext>
            </a:extLst>
          </p:cNvPr>
          <p:cNvSpPr txBox="1"/>
          <p:nvPr/>
        </p:nvSpPr>
        <p:spPr>
          <a:xfrm>
            <a:off x="6844933" y="3929392"/>
            <a:ext cx="297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w Cen MT Condensed" panose="020B0606020104020203" pitchFamily="34" charset="77"/>
              </a:rPr>
              <a:t>Black box vs nonblack 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A473B3-D205-EB49-856D-00C5A3516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4" y="4294303"/>
            <a:ext cx="1485900" cy="1498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0B5A08-762C-EC4B-9ED3-5F19CB712997}"/>
              </a:ext>
            </a:extLst>
          </p:cNvPr>
          <p:cNvSpPr/>
          <p:nvPr/>
        </p:nvSpPr>
        <p:spPr>
          <a:xfrm>
            <a:off x="659029" y="1301939"/>
            <a:ext cx="4716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Note: ∇ ≠ 0 </a:t>
            </a:r>
            <a:r>
              <a:rPr lang="en-US" sz="2400" dirty="0">
                <a:sym typeface="Wingdings" pitchFamily="2" charset="2"/>
              </a:rPr>
              <a:t> ∃ </a:t>
            </a:r>
            <a:r>
              <a:rPr lang="en-US" sz="2400" dirty="0"/>
              <a:t>descent direction.  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14D23E-8CB7-E74E-852A-7B48A012CD86}"/>
              </a:ext>
            </a:extLst>
          </p:cNvPr>
          <p:cNvSpPr/>
          <p:nvPr/>
        </p:nvSpPr>
        <p:spPr>
          <a:xfrm>
            <a:off x="659029" y="2166771"/>
            <a:ext cx="8320656" cy="12642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8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Possible goals</a:t>
            </a:r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:</a:t>
            </a:r>
            <a:r>
              <a:rPr lang="en-US" sz="2400" dirty="0">
                <a:solidFill>
                  <a:schemeClr val="tx1"/>
                </a:solidFill>
              </a:rPr>
              <a:t>  Find </a:t>
            </a:r>
            <a:r>
              <a:rPr lang="en-US" sz="2400" dirty="0">
                <a:solidFill>
                  <a:srgbClr val="C00000"/>
                </a:solidFill>
              </a:rPr>
              <a:t>critical point</a:t>
            </a:r>
            <a:r>
              <a:rPr lang="en-US" sz="2400" dirty="0">
                <a:solidFill>
                  <a:schemeClr val="tx1"/>
                </a:solidFill>
              </a:rPr>
              <a:t>  (∇ =0).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Find </a:t>
            </a:r>
            <a:r>
              <a:rPr lang="en-US" sz="2400" dirty="0">
                <a:solidFill>
                  <a:srgbClr val="C00000"/>
                </a:solidFill>
              </a:rPr>
              <a:t>“local optimum”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ie</a:t>
            </a:r>
            <a:r>
              <a:rPr lang="en-US" sz="2400" dirty="0">
                <a:solidFill>
                  <a:schemeClr val="tx1"/>
                </a:solidFill>
              </a:rPr>
              <a:t> bottom of some valley (</a:t>
            </a:r>
            <a:r>
              <a:rPr lang="en-US" sz="2400" dirty="0">
                <a:solidFill>
                  <a:srgbClr val="C00000"/>
                </a:solidFill>
              </a:rPr>
              <a:t>∇</a:t>
            </a:r>
            <a:r>
              <a:rPr lang="en-US" sz="2400" baseline="30000" dirty="0">
                <a:solidFill>
                  <a:srgbClr val="C00000"/>
                </a:solidFill>
              </a:rPr>
              <a:t>2</a:t>
            </a:r>
            <a:r>
              <a:rPr lang="en-US" sz="2400" dirty="0">
                <a:solidFill>
                  <a:srgbClr val="C00000"/>
                </a:solidFill>
              </a:rPr>
              <a:t> is </a:t>
            </a:r>
            <a:r>
              <a:rPr lang="en-US" sz="2400" dirty="0" err="1">
                <a:solidFill>
                  <a:srgbClr val="C00000"/>
                </a:solidFill>
              </a:rPr>
              <a:t>psd</a:t>
            </a:r>
            <a:r>
              <a:rPr lang="en-US" sz="2400" dirty="0">
                <a:solidFill>
                  <a:srgbClr val="C00000"/>
                </a:solidFill>
              </a:rPr>
              <a:t>/ ∇</a:t>
            </a:r>
            <a:r>
              <a:rPr lang="en-US" sz="2400" baseline="30000" dirty="0">
                <a:solidFill>
                  <a:srgbClr val="C00000"/>
                </a:solidFill>
              </a:rPr>
              <a:t>2 </a:t>
            </a:r>
            <a:r>
              <a:rPr lang="en-US" sz="2400" dirty="0">
                <a:solidFill>
                  <a:srgbClr val="C00000"/>
                </a:solidFill>
              </a:rPr>
              <a:t>≽ 0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Find  </a:t>
            </a:r>
            <a:r>
              <a:rPr lang="en-US" sz="2400" dirty="0">
                <a:solidFill>
                  <a:srgbClr val="C00000"/>
                </a:solidFill>
              </a:rPr>
              <a:t>global optimum</a:t>
            </a:r>
            <a:r>
              <a:rPr lang="en-US" sz="2400" dirty="0">
                <a:solidFill>
                  <a:schemeClr val="tx1"/>
                </a:solidFill>
              </a:rPr>
              <a:t> 𝛉</a:t>
            </a:r>
            <a:r>
              <a:rPr lang="en-US" sz="2400" baseline="30000" dirty="0">
                <a:solidFill>
                  <a:schemeClr val="tx1"/>
                </a:solidFill>
              </a:rPr>
              <a:t>*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US" sz="2400" baseline="300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5D7973-5A6D-8846-964A-678A39B5EFB2}"/>
              </a:ext>
            </a:extLst>
          </p:cNvPr>
          <p:cNvSpPr txBox="1"/>
          <p:nvPr/>
        </p:nvSpPr>
        <p:spPr>
          <a:xfrm>
            <a:off x="659029" y="5593622"/>
            <a:ext cx="7045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 R</a:t>
            </a:r>
            <a:r>
              <a:rPr lang="en-US" sz="2400" b="1" baseline="30000" dirty="0">
                <a:solidFill>
                  <a:srgbClr val="C00000"/>
                </a:solidFill>
              </a:rPr>
              <a:t>d</a:t>
            </a:r>
            <a:r>
              <a:rPr lang="en-US" sz="2400" b="1" dirty="0">
                <a:solidFill>
                  <a:srgbClr val="C00000"/>
                </a:solidFill>
              </a:rPr>
              <a:t>, want run times poly(d, 1/𝜀) where 𝜀= accuracy.</a:t>
            </a:r>
            <a:br>
              <a:rPr lang="en-US" sz="2400" b="1" dirty="0">
                <a:solidFill>
                  <a:srgbClr val="C00000"/>
                </a:solidFill>
              </a:rPr>
            </a:br>
            <a:r>
              <a:rPr lang="en-US" sz="2400" b="1" dirty="0">
                <a:solidFill>
                  <a:srgbClr val="C00000"/>
                </a:solidFill>
              </a:rPr>
              <a:t>(naive: </a:t>
            </a:r>
            <a:r>
              <a:rPr lang="en-US" sz="2400" b="1" dirty="0" err="1">
                <a:solidFill>
                  <a:srgbClr val="C00000"/>
                </a:solidFill>
              </a:rPr>
              <a:t>exp</a:t>
            </a:r>
            <a:r>
              <a:rPr lang="en-US" sz="2400" b="1" dirty="0">
                <a:solidFill>
                  <a:srgbClr val="C00000"/>
                </a:solidFill>
              </a:rPr>
              <a:t>(d/𝜀))</a:t>
            </a:r>
          </a:p>
        </p:txBody>
      </p:sp>
    </p:spTree>
    <p:extLst>
      <p:ext uri="{BB962C8B-B14F-4D97-AF65-F5344CB8AC3E}">
        <p14:creationId xmlns:p14="http://schemas.microsoft.com/office/powerpoint/2010/main" val="380682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1" grpId="0" animBg="1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8F26-AB5F-F648-95CA-9F5D0D04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More powerful linear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85A1F-C338-A04A-933D-8C1AF73D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65177-6F0F-524A-9B6E-68CA6CD0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ACFF2-E72A-7047-9FEF-A076CFA0165A}"/>
              </a:ext>
            </a:extLst>
          </p:cNvPr>
          <p:cNvSpPr txBox="1"/>
          <p:nvPr/>
        </p:nvSpPr>
        <p:spPr>
          <a:xfrm>
            <a:off x="670090" y="1736347"/>
            <a:ext cx="6056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Distributed Co-occurrence (</a:t>
            </a:r>
            <a:r>
              <a:rPr lang="en-US" sz="2400" dirty="0" err="1">
                <a:solidFill>
                  <a:srgbClr val="C00000"/>
                </a:solidFill>
              </a:rPr>
              <a:t>DisC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/>
              <a:t>Embeddings    </a:t>
            </a:r>
            <a:br>
              <a:rPr lang="en-US" sz="2400" dirty="0"/>
            </a:br>
            <a:r>
              <a:rPr lang="en-US" sz="2000" dirty="0"/>
              <a:t>[A, </a:t>
            </a:r>
            <a:r>
              <a:rPr lang="en-US" sz="2000" dirty="0" err="1"/>
              <a:t>Khodak</a:t>
            </a:r>
            <a:r>
              <a:rPr lang="en-US" sz="2000" dirty="0"/>
              <a:t>, </a:t>
            </a:r>
            <a:r>
              <a:rPr lang="en-US" sz="2000" dirty="0" err="1"/>
              <a:t>Saunshi</a:t>
            </a:r>
            <a:r>
              <a:rPr lang="en-US" sz="2000" dirty="0"/>
              <a:t>, </a:t>
            </a:r>
            <a:r>
              <a:rPr lang="en-US" sz="2000" dirty="0" err="1"/>
              <a:t>Vodrahalli</a:t>
            </a:r>
            <a:r>
              <a:rPr lang="en-US" sz="2000" dirty="0"/>
              <a:t> ICLR’18]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EA856-BB00-474E-B173-683E1F9F77F8}"/>
              </a:ext>
            </a:extLst>
          </p:cNvPr>
          <p:cNvSpPr txBox="1"/>
          <p:nvPr/>
        </p:nvSpPr>
        <p:spPr>
          <a:xfrm>
            <a:off x="2652936" y="2681697"/>
            <a:ext cx="7024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“Compressed sensing” of </a:t>
            </a:r>
            <a:r>
              <a:rPr lang="en-US" sz="2400" dirty="0">
                <a:solidFill>
                  <a:srgbClr val="7030A0"/>
                </a:solidFill>
              </a:rPr>
              <a:t>n-gram information </a:t>
            </a:r>
            <a:br>
              <a:rPr lang="en-US" sz="2400" dirty="0"/>
            </a:br>
            <a:r>
              <a:rPr lang="en-US" sz="2400" dirty="0"/>
              <a:t>(bi-gram = word pairs, tri-gram = word triples..)</a:t>
            </a:r>
            <a:br>
              <a:rPr lang="en-US" sz="2400" dirty="0"/>
            </a:br>
            <a:r>
              <a:rPr lang="en-US" sz="2400" dirty="0"/>
              <a:t>Vector for bigram (</a:t>
            </a:r>
            <a:r>
              <a:rPr lang="en-US" sz="2400" dirty="0" err="1"/>
              <a:t>w,w</a:t>
            </a:r>
            <a:r>
              <a:rPr lang="en-US" sz="2400" dirty="0"/>
              <a:t>’) = </a:t>
            </a:r>
            <a:r>
              <a:rPr lang="en-US" sz="2400" dirty="0" err="1"/>
              <a:t>v</a:t>
            </a:r>
            <a:r>
              <a:rPr lang="en-US" sz="2400" baseline="-25000" dirty="0" err="1"/>
              <a:t>w</a:t>
            </a:r>
            <a:r>
              <a:rPr lang="en-US" sz="2400" baseline="-25000" dirty="0"/>
              <a:t> </a:t>
            </a:r>
            <a:r>
              <a:rPr lang="en-US" sz="2400" dirty="0"/>
              <a:t>⊙ </a:t>
            </a:r>
            <a:r>
              <a:rPr lang="en-US" sz="2400" dirty="0" err="1"/>
              <a:t>v</a:t>
            </a:r>
            <a:r>
              <a:rPr lang="en-US" sz="2400" baseline="-25000" dirty="0" err="1"/>
              <a:t>w</a:t>
            </a:r>
            <a:r>
              <a:rPr lang="en-US" sz="2400" baseline="-25000" dirty="0"/>
              <a:t>’ </a:t>
            </a:r>
            <a:r>
              <a:rPr lang="en-US" sz="2400" dirty="0"/>
              <a:t> (</a:t>
            </a:r>
            <a:r>
              <a:rPr lang="en-US" sz="2400" dirty="0" err="1"/>
              <a:t>entrywise</a:t>
            </a:r>
            <a:r>
              <a:rPr lang="en-US" sz="2400" dirty="0"/>
              <a:t> product)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A9B3-D8DB-AF4D-8CCF-C58FBB426774}"/>
              </a:ext>
            </a:extLst>
          </p:cNvPr>
          <p:cNvSpPr txBox="1"/>
          <p:nvPr/>
        </p:nvSpPr>
        <p:spPr>
          <a:xfrm>
            <a:off x="567709" y="4140205"/>
            <a:ext cx="5150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 La Carte Sentence Embeddings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000" dirty="0"/>
              <a:t>[</a:t>
            </a:r>
            <a:r>
              <a:rPr lang="en-US" sz="2000" dirty="0" err="1"/>
              <a:t>Khodak</a:t>
            </a:r>
            <a:r>
              <a:rPr lang="en-US" sz="2000" dirty="0"/>
              <a:t>, </a:t>
            </a:r>
            <a:r>
              <a:rPr lang="en-US" sz="2000" dirty="0" err="1"/>
              <a:t>Saunshi</a:t>
            </a:r>
            <a:r>
              <a:rPr lang="en-US" sz="2000" dirty="0"/>
              <a:t>, Liang, Ma, Stewart, A. ACL’18]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3939E-C8F5-D74C-9256-755AFFB73B1D}"/>
              </a:ext>
            </a:extLst>
          </p:cNvPr>
          <p:cNvSpPr txBox="1"/>
          <p:nvPr/>
        </p:nvSpPr>
        <p:spPr>
          <a:xfrm>
            <a:off x="1823086" y="4986679"/>
            <a:ext cx="7790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Modify </a:t>
            </a:r>
            <a:r>
              <a:rPr lang="en-US" sz="2400" dirty="0" err="1"/>
              <a:t>DisC</a:t>
            </a:r>
            <a:r>
              <a:rPr lang="en-US" sz="2400" dirty="0"/>
              <a:t> by using “</a:t>
            </a:r>
            <a:r>
              <a:rPr lang="en-US" sz="2400" dirty="0">
                <a:solidFill>
                  <a:srgbClr val="C00000"/>
                </a:solidFill>
              </a:rPr>
              <a:t>induced</a:t>
            </a:r>
            <a:r>
              <a:rPr lang="en-US" sz="2400" dirty="0"/>
              <a:t> n-gram embeddings”, created</a:t>
            </a:r>
            <a:br>
              <a:rPr lang="en-US" sz="2400" dirty="0"/>
            </a:br>
            <a:r>
              <a:rPr lang="en-US" sz="2400" dirty="0"/>
              <a:t>using  </a:t>
            </a:r>
            <a:r>
              <a:rPr lang="en-US" sz="2400" dirty="0">
                <a:solidFill>
                  <a:srgbClr val="C00000"/>
                </a:solidFill>
              </a:rPr>
              <a:t>linear regression.  </a:t>
            </a:r>
            <a:r>
              <a:rPr lang="en-US" sz="2400" dirty="0"/>
              <a:t>(Induced embeddings useful in other</a:t>
            </a:r>
            <a:br>
              <a:rPr lang="en-US" sz="2400" dirty="0"/>
            </a:br>
            <a:r>
              <a:rPr lang="en-US" sz="2400" dirty="0"/>
              <a:t>NLP tasks too!)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AB399-A6A4-C440-BFED-CE45B1BBB206}"/>
              </a:ext>
            </a:extLst>
          </p:cNvPr>
          <p:cNvSpPr txBox="1"/>
          <p:nvPr/>
        </p:nvSpPr>
        <p:spPr>
          <a:xfrm>
            <a:off x="7261448" y="375498"/>
            <a:ext cx="2675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[Some inspiration from</a:t>
            </a:r>
          </a:p>
          <a:p>
            <a:r>
              <a:rPr lang="en-US" sz="2000" dirty="0"/>
              <a:t>[Plate 95] [Kanerva’09]</a:t>
            </a:r>
          </a:p>
        </p:txBody>
      </p:sp>
    </p:spTree>
    <p:extLst>
      <p:ext uri="{BB962C8B-B14F-4D97-AF65-F5344CB8AC3E}">
        <p14:creationId xmlns:p14="http://schemas.microsoft.com/office/powerpoint/2010/main" val="21731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76E528-E3FC-8F46-A150-E65996D3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9" y="1150648"/>
            <a:ext cx="9945497" cy="3758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E2FCDA-923B-F14D-BF91-3690B7B34BD7}"/>
              </a:ext>
            </a:extLst>
          </p:cNvPr>
          <p:cNvSpPr txBox="1"/>
          <p:nvPr/>
        </p:nvSpPr>
        <p:spPr>
          <a:xfrm>
            <a:off x="792243" y="314195"/>
            <a:ext cx="78627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77"/>
              </a:rPr>
              <a:t>Comparison with state-of-the art text embeddings on </a:t>
            </a:r>
            <a:br>
              <a:rPr lang="en-US" sz="28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77"/>
              </a:rPr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77"/>
              </a:rPr>
              <a:t>suite of downstream classification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DD6DC-A627-D846-95BF-2A19344A4264}"/>
              </a:ext>
            </a:extLst>
          </p:cNvPr>
          <p:cNvSpPr txBox="1"/>
          <p:nvPr/>
        </p:nvSpPr>
        <p:spPr>
          <a:xfrm>
            <a:off x="294227" y="5268158"/>
            <a:ext cx="2474652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0" b="1" dirty="0" err="1">
                <a:latin typeface="Tw Cen MT Condensed" panose="020B0606020104020203" pitchFamily="34" charset="77"/>
              </a:rPr>
              <a:t>Logeswaran</a:t>
            </a:r>
            <a:r>
              <a:rPr lang="en-US" sz="1980" b="1" dirty="0">
                <a:latin typeface="Tw Cen MT Condensed" panose="020B0606020104020203" pitchFamily="34" charset="77"/>
              </a:rPr>
              <a:t> and Lee 2018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E0DB1E-2C5D-A549-BDB9-D1B215A4B27D}"/>
              </a:ext>
            </a:extLst>
          </p:cNvPr>
          <p:cNvCxnSpPr/>
          <p:nvPr/>
        </p:nvCxnSpPr>
        <p:spPr>
          <a:xfrm flipV="1">
            <a:off x="534049" y="4764170"/>
            <a:ext cx="226722" cy="40478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97F123-9354-4541-AD8F-0F4EE15A46AD}"/>
              </a:ext>
            </a:extLst>
          </p:cNvPr>
          <p:cNvSpPr txBox="1"/>
          <p:nvPr/>
        </p:nvSpPr>
        <p:spPr>
          <a:xfrm>
            <a:off x="-9690" y="27280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B92A3-7F6B-9B4B-9819-CC665812EBA1}"/>
              </a:ext>
            </a:extLst>
          </p:cNvPr>
          <p:cNvSpPr txBox="1"/>
          <p:nvPr/>
        </p:nvSpPr>
        <p:spPr>
          <a:xfrm>
            <a:off x="262179" y="5972974"/>
            <a:ext cx="945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Open: Hand-crafted analogs of “Attention” and  “Character-level LSTMs”?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621C78-8C60-0645-B526-B19845852D32}"/>
              </a:ext>
            </a:extLst>
          </p:cNvPr>
          <p:cNvSpPr/>
          <p:nvPr/>
        </p:nvSpPr>
        <p:spPr>
          <a:xfrm>
            <a:off x="534049" y="1971656"/>
            <a:ext cx="1656184" cy="39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Bag of n-gram</a:t>
            </a:r>
          </a:p>
        </p:txBody>
      </p:sp>
    </p:spTree>
    <p:extLst>
      <p:ext uri="{BB962C8B-B14F-4D97-AF65-F5344CB8AC3E}">
        <p14:creationId xmlns:p14="http://schemas.microsoft.com/office/powerpoint/2010/main" val="412217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C9E8-272A-C84F-BB4E-0C4843B4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Aside: Another illustration of Linearization principle in RL 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[Mania,Guy,Recht’18]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BFE8-9379-2941-A8B0-AAF92F24B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30" y="2050157"/>
            <a:ext cx="8675370" cy="446717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Linear Quadratic Regulator </a:t>
            </a:r>
            <a:r>
              <a:rPr lang="en-US" dirty="0"/>
              <a:t>(old model from control theory)</a:t>
            </a:r>
            <a:br>
              <a:rPr lang="en-US" dirty="0"/>
            </a:br>
            <a:r>
              <a:rPr lang="en-US" dirty="0"/>
              <a:t>plus simple </a:t>
            </a:r>
            <a:r>
              <a:rPr lang="en-US" dirty="0">
                <a:solidFill>
                  <a:srgbClr val="C00000"/>
                </a:solidFill>
              </a:rPr>
              <a:t>Random Search </a:t>
            </a:r>
            <a:r>
              <a:rPr lang="en-US" dirty="0"/>
              <a:t>beats state of the art </a:t>
            </a:r>
            <a:r>
              <a:rPr lang="en-US" dirty="0" err="1"/>
              <a:t>deepRL</a:t>
            </a:r>
            <a:r>
              <a:rPr lang="en-US" dirty="0"/>
              <a:t> on </a:t>
            </a:r>
            <a:br>
              <a:rPr lang="en-US" dirty="0"/>
            </a:br>
            <a:r>
              <a:rPr lang="en-US" dirty="0"/>
              <a:t>some standard RL tasks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F51DE-4638-5F4C-BB7D-F3FB812C3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77852-2EC9-4F43-A198-2B516530B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9BCEF-CD1A-F242-A3F2-A7FAA562BACA}"/>
              </a:ext>
            </a:extLst>
          </p:cNvPr>
          <p:cNvSpPr txBox="1"/>
          <p:nvPr/>
        </p:nvSpPr>
        <p:spPr>
          <a:xfrm>
            <a:off x="3987794" y="5764302"/>
            <a:ext cx="208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See </a:t>
            </a:r>
            <a:r>
              <a:rPr lang="en-US" sz="2400" dirty="0" err="1">
                <a:solidFill>
                  <a:srgbClr val="C00000"/>
                </a:solidFill>
              </a:rPr>
              <a:t>Recht’s</a:t>
            </a:r>
            <a:r>
              <a:rPr lang="en-US" sz="2400" dirty="0">
                <a:solidFill>
                  <a:srgbClr val="C00000"/>
                </a:solidFill>
              </a:rPr>
              <a:t> talk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59D7C-59CC-DE41-B272-6696122D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36" y="2943116"/>
            <a:ext cx="5605264" cy="19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38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74D4-5706-CA4A-A383-F180B3B6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F5EB-29B7-1740-9A9D-126504DA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D88188-019F-B143-BF2B-432E7F9756E0}"/>
              </a:ext>
            </a:extLst>
          </p:cNvPr>
          <p:cNvSpPr txBox="1">
            <a:spLocks/>
          </p:cNvSpPr>
          <p:nvPr/>
        </p:nvSpPr>
        <p:spPr>
          <a:xfrm>
            <a:off x="692275" y="3984952"/>
            <a:ext cx="10455090" cy="185868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Wrapping up…</a:t>
            </a:r>
          </a:p>
        </p:txBody>
      </p:sp>
    </p:spTree>
    <p:extLst>
      <p:ext uri="{BB962C8B-B14F-4D97-AF65-F5344CB8AC3E}">
        <p14:creationId xmlns:p14="http://schemas.microsoft.com/office/powerpoint/2010/main" val="3510775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6E797-C990-7B49-BEC5-6B35D3C7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7231-1A08-9A4F-9F9E-8759631C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07791-B241-704B-B983-2A8489E2A6FF}"/>
              </a:ext>
            </a:extLst>
          </p:cNvPr>
          <p:cNvSpPr txBox="1"/>
          <p:nvPr/>
        </p:nvSpPr>
        <p:spPr>
          <a:xfrm>
            <a:off x="1140768" y="1288033"/>
            <a:ext cx="669674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</a:t>
            </a:r>
            <a:r>
              <a:rPr lang="en-US" sz="2400" dirty="0">
                <a:solidFill>
                  <a:srgbClr val="C00000"/>
                </a:solidFill>
              </a:rPr>
              <a:t>Physics/PDE </a:t>
            </a:r>
            <a:r>
              <a:rPr lang="en-US" sz="2400" dirty="0"/>
              <a:t>insights, such as calculus of variations (</a:t>
            </a:r>
            <a:r>
              <a:rPr lang="en-US" sz="2400" dirty="0" err="1"/>
              <a:t>Lagrangians</a:t>
            </a:r>
            <a:r>
              <a:rPr lang="en-US" sz="2400" dirty="0"/>
              <a:t>, Hamiltonians, etc.)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Look at </a:t>
            </a:r>
            <a:r>
              <a:rPr lang="en-US" sz="2400" dirty="0">
                <a:solidFill>
                  <a:srgbClr val="C00000"/>
                </a:solidFill>
              </a:rPr>
              <a:t>unsupervised</a:t>
            </a:r>
            <a:r>
              <a:rPr lang="en-US" sz="2400" dirty="0"/>
              <a:t> learning (Yes, everything</a:t>
            </a:r>
            <a:br>
              <a:rPr lang="en-US" sz="2400" dirty="0"/>
            </a:br>
            <a:r>
              <a:rPr lang="en-US" sz="2400" dirty="0"/>
              <a:t>is NP-hard and new but that’s how theory grows.)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Theory for </a:t>
            </a:r>
            <a:r>
              <a:rPr lang="en-US" sz="2400" dirty="0">
                <a:solidFill>
                  <a:srgbClr val="C00000"/>
                </a:solidFill>
              </a:rPr>
              <a:t>Deep </a:t>
            </a:r>
            <a:r>
              <a:rPr lang="en-US" sz="2400" dirty="0"/>
              <a:t> Reinforcement learning.</a:t>
            </a:r>
            <a:br>
              <a:rPr lang="en-US" sz="2400" dirty="0"/>
            </a:br>
            <a:r>
              <a:rPr lang="en-US" sz="2400" dirty="0"/>
              <a:t>(Currently very little.) 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Going beyond 3), design interesting models for </a:t>
            </a:r>
            <a:r>
              <a:rPr lang="en-US" sz="2400" dirty="0">
                <a:solidFill>
                  <a:srgbClr val="C00000"/>
                </a:solidFill>
              </a:rPr>
              <a:t>interactive learning (of language, skills, etc.). </a:t>
            </a:r>
            <a:r>
              <a:rPr lang="en-US" sz="2400" dirty="0"/>
              <a:t>Both theory and applied work here seems to be missing some basic idea. (Theory focuses on simple settings like linear classifiers/clustering.)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2BD5F-145E-C047-B329-F9424526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36" y="2910281"/>
            <a:ext cx="2394752" cy="89803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2986027-FE26-AE4E-A599-CEA614B6D9D0}"/>
              </a:ext>
            </a:extLst>
          </p:cNvPr>
          <p:cNvSpPr/>
          <p:nvPr/>
        </p:nvSpPr>
        <p:spPr>
          <a:xfrm>
            <a:off x="7405464" y="1648073"/>
            <a:ext cx="2351299" cy="1080120"/>
          </a:xfrm>
          <a:prstGeom prst="wedgeRoundRectCallout">
            <a:avLst>
              <a:gd name="adj1" fmla="val -11788"/>
              <a:gd name="adj2" fmla="val 9692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“The revolution will not be supervised.”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60CFC-2018-2D4F-9B5D-FB7B90E25C0F}"/>
              </a:ext>
            </a:extLst>
          </p:cNvPr>
          <p:cNvSpPr/>
          <p:nvPr/>
        </p:nvSpPr>
        <p:spPr>
          <a:xfrm>
            <a:off x="817246" y="521170"/>
            <a:ext cx="73803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What to work on  (suggestions for theorists)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59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EA7A8-B396-8E4A-AF5F-1CD483B9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695A1-550D-6A49-BF70-4BBBDEB2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224A1-2FCE-2C4F-9C17-395EA25339B3}"/>
              </a:ext>
            </a:extLst>
          </p:cNvPr>
          <p:cNvSpPr txBox="1"/>
          <p:nvPr/>
        </p:nvSpPr>
        <p:spPr>
          <a:xfrm>
            <a:off x="806122" y="1371834"/>
            <a:ext cx="87364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learning is </a:t>
            </a:r>
            <a:r>
              <a:rPr lang="en-US" sz="2400" dirty="0">
                <a:solidFill>
                  <a:srgbClr val="C00000"/>
                </a:solidFill>
              </a:rPr>
              <a:t>a new frontier </a:t>
            </a:r>
            <a:r>
              <a:rPr lang="en-US" sz="2400" dirty="0"/>
              <a:t>for theory; many </a:t>
            </a:r>
            <a:r>
              <a:rPr lang="en-US" sz="2400" dirty="0">
                <a:solidFill>
                  <a:srgbClr val="C00000"/>
                </a:solidFill>
              </a:rPr>
              <a:t>new avenues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Best theory will emerge from </a:t>
            </a:r>
            <a:r>
              <a:rPr lang="en-US" sz="2400" dirty="0">
                <a:solidFill>
                  <a:srgbClr val="C00000"/>
                </a:solidFill>
              </a:rPr>
              <a:t>engaging with real data and real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deep net </a:t>
            </a:r>
            <a:r>
              <a:rPr lang="en-US" sz="2400" dirty="0"/>
              <a:t>training. (Nonconvexity and attendant complexity </a:t>
            </a:r>
            <a:br>
              <a:rPr lang="en-US" sz="2400" dirty="0"/>
            </a:br>
            <a:r>
              <a:rPr lang="en-US" sz="2400" dirty="0"/>
              <a:t>seems to make armchair theory less fruitful.)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I am optimistic that deep learning methods can be understood and</a:t>
            </a:r>
            <a:br>
              <a:rPr lang="en-US" sz="2400" dirty="0"/>
            </a:br>
            <a:r>
              <a:rPr lang="en-US" sz="2400" dirty="0"/>
              <a:t>simplified.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03E1A-34BA-4D4E-ADA7-17527F9C3ED8}"/>
              </a:ext>
            </a:extLst>
          </p:cNvPr>
          <p:cNvSpPr txBox="1"/>
          <p:nvPr/>
        </p:nvSpPr>
        <p:spPr>
          <a:xfrm>
            <a:off x="420688" y="423937"/>
            <a:ext cx="340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Concluding thoughts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C3A5BB-F1F6-874E-B794-FDEC1EB54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69" y="4480340"/>
            <a:ext cx="4809773" cy="2265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74715F-003D-CA4E-9505-142E3698D61C}"/>
              </a:ext>
            </a:extLst>
          </p:cNvPr>
          <p:cNvSpPr/>
          <p:nvPr/>
        </p:nvSpPr>
        <p:spPr>
          <a:xfrm>
            <a:off x="5605264" y="5096290"/>
            <a:ext cx="3310154" cy="10333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 der </a:t>
            </a:r>
            <a:r>
              <a:rPr lang="en-US" sz="2400" b="1" dirty="0" err="1"/>
              <a:t>Mathematik</a:t>
            </a:r>
            <a:r>
              <a:rPr lang="en-US" sz="2400" b="1" dirty="0"/>
              <a:t> </a:t>
            </a:r>
            <a:r>
              <a:rPr lang="en-US" sz="2400" b="1" dirty="0" err="1"/>
              <a:t>gibt</a:t>
            </a:r>
            <a:r>
              <a:rPr lang="en-US" sz="2400" b="1" dirty="0"/>
              <a:t> </a:t>
            </a:r>
            <a:r>
              <a:rPr lang="en-US" sz="2400" b="1" dirty="0" err="1"/>
              <a:t>es</a:t>
            </a:r>
            <a:r>
              <a:rPr lang="en-US" sz="2400" b="1" dirty="0"/>
              <a:t> </a:t>
            </a:r>
            <a:r>
              <a:rPr lang="en-US" sz="2400" b="1" dirty="0" err="1"/>
              <a:t>kein</a:t>
            </a:r>
            <a:r>
              <a:rPr lang="en-US" sz="2400" b="1" dirty="0"/>
              <a:t> </a:t>
            </a:r>
            <a:r>
              <a:rPr lang="en-US" sz="2400" b="1" dirty="0" err="1"/>
              <a:t>ignorabimus</a:t>
            </a:r>
            <a:br>
              <a:rPr lang="en-US" sz="2400" b="1" dirty="0"/>
            </a:br>
            <a:r>
              <a:rPr lang="en-US" sz="2000" b="1" dirty="0"/>
              <a:t>		D. Hilbert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24C50-F6AC-F042-A16C-7561EA36872A}"/>
              </a:ext>
            </a:extLst>
          </p:cNvPr>
          <p:cNvSpPr txBox="1"/>
          <p:nvPr/>
        </p:nvSpPr>
        <p:spPr>
          <a:xfrm>
            <a:off x="1140768" y="5151276"/>
            <a:ext cx="1866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9071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AE58EC-6516-B747-9932-4C7E2B35DB83}"/>
              </a:ext>
            </a:extLst>
          </p:cNvPr>
          <p:cNvSpPr txBox="1"/>
          <p:nvPr/>
        </p:nvSpPr>
        <p:spPr>
          <a:xfrm>
            <a:off x="614829" y="267587"/>
            <a:ext cx="6040719" cy="75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2DC26-6FC9-AD4B-80AE-B04CD143F82F}"/>
              </a:ext>
            </a:extLst>
          </p:cNvPr>
          <p:cNvSpPr txBox="1"/>
          <p:nvPr/>
        </p:nvSpPr>
        <p:spPr>
          <a:xfrm>
            <a:off x="671313" y="3112238"/>
            <a:ext cx="8545544" cy="1680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Resources: </a:t>
            </a:r>
            <a:r>
              <a:rPr lang="en-US" sz="2581" dirty="0">
                <a:hlinkClick r:id="rId2"/>
              </a:rPr>
              <a:t>www.offconvex.org</a:t>
            </a:r>
            <a:r>
              <a:rPr lang="en-US" sz="2581" dirty="0"/>
              <a:t>   </a:t>
            </a:r>
          </a:p>
          <a:p>
            <a:endParaRPr lang="en-US" sz="2581" dirty="0"/>
          </a:p>
          <a:p>
            <a:r>
              <a:rPr lang="en-US" sz="2581" dirty="0"/>
              <a:t>Grad seminar (hope to put all notes online soon)</a:t>
            </a:r>
            <a:br>
              <a:rPr lang="en-US" sz="2581" dirty="0"/>
            </a:br>
            <a:r>
              <a:rPr lang="en-US" sz="2581" dirty="0"/>
              <a:t>http://</a:t>
            </a:r>
            <a:r>
              <a:rPr lang="en-US" sz="2581" dirty="0" err="1"/>
              <a:t>www.cs.princeton.edu</a:t>
            </a:r>
            <a:r>
              <a:rPr lang="en-US" sz="2581" dirty="0"/>
              <a:t>/courses/archive/fall17/cos597A/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8B94A7-DCAA-7C40-B3FC-7C0225E9D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11" y="3226707"/>
            <a:ext cx="2125727" cy="1048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BBD8C7-F825-274D-8078-B565EDA34886}"/>
              </a:ext>
            </a:extLst>
          </p:cNvPr>
          <p:cNvSpPr txBox="1"/>
          <p:nvPr/>
        </p:nvSpPr>
        <p:spPr>
          <a:xfrm>
            <a:off x="671313" y="1966225"/>
            <a:ext cx="7431009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Come join </a:t>
            </a:r>
            <a:r>
              <a:rPr lang="en-US" sz="2581" dirty="0">
                <a:solidFill>
                  <a:srgbClr val="C00000"/>
                </a:solidFill>
              </a:rPr>
              <a:t>special year</a:t>
            </a:r>
            <a:r>
              <a:rPr lang="en-US" sz="2581" dirty="0"/>
              <a:t> at Institute for Advanced Study </a:t>
            </a:r>
            <a:br>
              <a:rPr lang="en-US" sz="2581" dirty="0"/>
            </a:br>
            <a:r>
              <a:rPr lang="en-US" sz="2581" dirty="0"/>
              <a:t>2019-20 http://</a:t>
            </a:r>
            <a:r>
              <a:rPr lang="en-US" sz="2581" dirty="0" err="1"/>
              <a:t>www.math.ias.edu</a:t>
            </a:r>
            <a:r>
              <a:rPr lang="en-US" sz="2581" dirty="0"/>
              <a:t>/</a:t>
            </a:r>
            <a:r>
              <a:rPr lang="en-US" sz="2581" dirty="0" err="1"/>
              <a:t>sp</a:t>
            </a:r>
            <a:r>
              <a:rPr lang="en-US" sz="2581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0D922-5F36-4143-9AEC-4719D2020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27" y="1698662"/>
            <a:ext cx="1401287" cy="141402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2EF0E6-4D9A-6541-AAC2-FCD8D2C1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66816-C348-D84D-952E-5256F1F8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73900-23FF-F848-94D8-A086B2C169A8}"/>
              </a:ext>
            </a:extLst>
          </p:cNvPr>
          <p:cNvSpPr txBox="1"/>
          <p:nvPr/>
        </p:nvSpPr>
        <p:spPr>
          <a:xfrm>
            <a:off x="691516" y="1183901"/>
            <a:ext cx="783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unsupervised.cs.princeton.edu</a:t>
            </a:r>
            <a:r>
              <a:rPr lang="en-US" sz="2400" dirty="0"/>
              <a:t>/</a:t>
            </a:r>
            <a:r>
              <a:rPr lang="en-US" sz="2400" dirty="0" err="1"/>
              <a:t>deeplearningtutorial.html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963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661A82-0791-C14C-A0AC-C845A7ACF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80288-A185-DE4F-B6AD-371D3160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CF25D-661D-2B42-83E9-F26C046EEFCA}"/>
              </a:ext>
            </a:extLst>
          </p:cNvPr>
          <p:cNvSpPr txBox="1"/>
          <p:nvPr/>
        </p:nvSpPr>
        <p:spPr>
          <a:xfrm>
            <a:off x="1068760" y="4456385"/>
            <a:ext cx="1963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Extra slides..</a:t>
            </a:r>
          </a:p>
        </p:txBody>
      </p:sp>
    </p:spTree>
    <p:extLst>
      <p:ext uri="{BB962C8B-B14F-4D97-AF65-F5344CB8AC3E}">
        <p14:creationId xmlns:p14="http://schemas.microsoft.com/office/powerpoint/2010/main" val="3283359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5A8C3A22-26ED-504E-A65A-F96B3736B08E}"/>
              </a:ext>
            </a:extLst>
          </p:cNvPr>
          <p:cNvGrpSpPr/>
          <p:nvPr/>
        </p:nvGrpSpPr>
        <p:grpSpPr>
          <a:xfrm>
            <a:off x="7655447" y="538908"/>
            <a:ext cx="2394287" cy="2261344"/>
            <a:chOff x="755576" y="1700807"/>
            <a:chExt cx="6264696" cy="338725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93B049B-F5DC-FA4C-BB6C-2D8CB817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700807"/>
              <a:ext cx="6048672" cy="3387256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8B3725C-7D0C-3146-A3AE-9D53BE6575F5}"/>
                </a:ext>
              </a:extLst>
            </p:cNvPr>
            <p:cNvSpPr/>
            <p:nvPr/>
          </p:nvSpPr>
          <p:spPr>
            <a:xfrm>
              <a:off x="3131840" y="4581128"/>
              <a:ext cx="3888432" cy="50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1437" y="1742181"/>
            <a:ext cx="4722703" cy="471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4" b="1" dirty="0">
                <a:solidFill>
                  <a:srgbClr val="000090"/>
                </a:solidFill>
              </a:rPr>
              <a:t>Trying to reach global optimum  </a:t>
            </a:r>
            <a:r>
              <a:rPr lang="en-US" sz="2464" dirty="0"/>
              <a:t>z</a:t>
            </a:r>
            <a:r>
              <a:rPr lang="en-US" sz="2464" baseline="30000" dirty="0"/>
              <a:t>*</a:t>
            </a:r>
            <a:endParaRPr lang="en-US" sz="2464" dirty="0"/>
          </a:p>
        </p:txBody>
      </p:sp>
      <p:sp>
        <p:nvSpPr>
          <p:cNvPr id="29" name="TextBox 28"/>
          <p:cNvSpPr txBox="1"/>
          <p:nvPr/>
        </p:nvSpPr>
        <p:spPr>
          <a:xfrm>
            <a:off x="1438635" y="2218240"/>
            <a:ext cx="3321236" cy="484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4" b="1" dirty="0">
                <a:solidFill>
                  <a:srgbClr val="000090"/>
                </a:solidFill>
              </a:rPr>
              <a:t>update:  </a:t>
            </a:r>
            <a:r>
              <a:rPr lang="en-US" sz="2464" dirty="0"/>
              <a:t>z</a:t>
            </a:r>
            <a:r>
              <a:rPr lang="en-US" sz="2464" baseline="30000" dirty="0"/>
              <a:t>s+1</a:t>
            </a:r>
            <a:r>
              <a:rPr lang="en-US" sz="2464" dirty="0"/>
              <a:t> = </a:t>
            </a:r>
            <a:r>
              <a:rPr lang="en-US" sz="2464" dirty="0" err="1"/>
              <a:t>z</a:t>
            </a:r>
            <a:r>
              <a:rPr lang="en-US" sz="2464" baseline="30000" dirty="0" err="1"/>
              <a:t>s</a:t>
            </a:r>
            <a:r>
              <a:rPr lang="en-US" sz="2464" dirty="0"/>
              <a:t> – </a:t>
            </a:r>
            <a:r>
              <a:rPr lang="en-US" sz="2464" dirty="0" err="1"/>
              <a:t>η</a:t>
            </a:r>
            <a:r>
              <a:rPr lang="en-US" sz="2464" dirty="0"/>
              <a:t> </a:t>
            </a:r>
            <a:r>
              <a:rPr lang="en-US" sz="2464" dirty="0" err="1"/>
              <a:t>g</a:t>
            </a:r>
            <a:r>
              <a:rPr lang="en-US" sz="2464" baseline="30000" dirty="0" err="1"/>
              <a:t>s</a:t>
            </a:r>
            <a:endParaRPr lang="en-US" sz="2464" dirty="0"/>
          </a:p>
        </p:txBody>
      </p:sp>
      <p:sp>
        <p:nvSpPr>
          <p:cNvPr id="30" name="TextBox 29"/>
          <p:cNvSpPr txBox="1"/>
          <p:nvPr/>
        </p:nvSpPr>
        <p:spPr>
          <a:xfrm>
            <a:off x="767765" y="4096312"/>
            <a:ext cx="7160531" cy="484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4" b="1" dirty="0">
                <a:solidFill>
                  <a:srgbClr val="0000FF"/>
                </a:solidFill>
              </a:rPr>
              <a:t>Definition: </a:t>
            </a:r>
            <a:r>
              <a:rPr lang="en-US" sz="2464" dirty="0" err="1"/>
              <a:t>g</a:t>
            </a:r>
            <a:r>
              <a:rPr lang="en-US" sz="2464" baseline="30000" dirty="0" err="1"/>
              <a:t>s</a:t>
            </a:r>
            <a:r>
              <a:rPr lang="en-US" sz="2464" dirty="0"/>
              <a:t> is </a:t>
            </a:r>
            <a:r>
              <a:rPr lang="en-US" sz="2464" dirty="0">
                <a:solidFill>
                  <a:srgbClr val="FF0000"/>
                </a:solidFill>
              </a:rPr>
              <a:t>(α, β, </a:t>
            </a:r>
            <a:r>
              <a:rPr lang="en-US" sz="2464" dirty="0" err="1">
                <a:solidFill>
                  <a:srgbClr val="FF0000"/>
                </a:solidFill>
              </a:rPr>
              <a:t>ε</a:t>
            </a:r>
            <a:r>
              <a:rPr lang="en-US" sz="2464" baseline="-25000" dirty="0" err="1">
                <a:solidFill>
                  <a:srgbClr val="FF0000"/>
                </a:solidFill>
              </a:rPr>
              <a:t>s</a:t>
            </a:r>
            <a:r>
              <a:rPr lang="en-US" sz="2464" dirty="0">
                <a:solidFill>
                  <a:srgbClr val="FF0000"/>
                </a:solidFill>
              </a:rPr>
              <a:t>)-correlated </a:t>
            </a:r>
            <a:r>
              <a:rPr lang="en-US" sz="2464" dirty="0"/>
              <a:t>with z</a:t>
            </a:r>
            <a:r>
              <a:rPr lang="en-US" sz="2464" baseline="30000" dirty="0"/>
              <a:t>*</a:t>
            </a:r>
            <a:r>
              <a:rPr lang="en-US" sz="2464" dirty="0"/>
              <a:t> if for all 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7230" y="5267855"/>
            <a:ext cx="9004699" cy="850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64" dirty="0"/>
              <a:t>(“</a:t>
            </a:r>
            <a:r>
              <a:rPr lang="en-US" sz="2464" dirty="0">
                <a:solidFill>
                  <a:srgbClr val="FF0000"/>
                </a:solidFill>
              </a:rPr>
              <a:t>almost-convex</a:t>
            </a:r>
            <a:r>
              <a:rPr lang="en-US" sz="2464" dirty="0"/>
              <a:t>”; generalizes several previous progress measures.</a:t>
            </a:r>
          </a:p>
          <a:p>
            <a:r>
              <a:rPr lang="en-US" sz="2464" dirty="0"/>
              <a:t>Simple proof shows it implies quick convergence.)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5493573" y="2255976"/>
            <a:ext cx="4378223" cy="632801"/>
          </a:xfrm>
          <a:prstGeom prst="wedgeRectCallout">
            <a:avLst>
              <a:gd name="adj1" fmla="val -79072"/>
              <a:gd name="adj2" fmla="val 1035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64" dirty="0">
                <a:solidFill>
                  <a:srgbClr val="FF0000"/>
                </a:solidFill>
              </a:rPr>
              <a:t>Need NOT be gradient!</a:t>
            </a:r>
          </a:p>
          <a:p>
            <a:pPr algn="ctr"/>
            <a:r>
              <a:rPr lang="en-US" sz="2464" dirty="0">
                <a:solidFill>
                  <a:srgbClr val="FF0000"/>
                </a:solidFill>
              </a:rPr>
              <a:t> Also, starting point special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3" y="4637125"/>
            <a:ext cx="7265154" cy="420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4887B-0B78-284B-8760-C9813904624A}"/>
              </a:ext>
            </a:extLst>
          </p:cNvPr>
          <p:cNvSpPr txBox="1"/>
          <p:nvPr/>
        </p:nvSpPr>
        <p:spPr>
          <a:xfrm>
            <a:off x="617967" y="320224"/>
            <a:ext cx="5474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Convergence to global optimum:</a:t>
            </a:r>
            <a:br>
              <a:rPr lang="en-US" sz="3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Measure of progress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5172B-4DD5-0442-ACD6-74DA9611A927}"/>
              </a:ext>
            </a:extLst>
          </p:cNvPr>
          <p:cNvSpPr txBox="1"/>
          <p:nvPr/>
        </p:nvSpPr>
        <p:spPr>
          <a:xfrm>
            <a:off x="804862" y="3094621"/>
            <a:ext cx="8495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Show: direction -</a:t>
            </a:r>
            <a:r>
              <a:rPr lang="en-US" sz="2400" dirty="0" err="1">
                <a:solidFill>
                  <a:srgbClr val="7030A0"/>
                </a:solidFill>
              </a:rPr>
              <a:t>g</a:t>
            </a:r>
            <a:r>
              <a:rPr lang="en-US" sz="2400" baseline="30000" dirty="0" err="1">
                <a:solidFill>
                  <a:srgbClr val="7030A0"/>
                </a:solidFill>
              </a:rPr>
              <a:t>s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is substantially correlated</a:t>
            </a:r>
            <a:r>
              <a:rPr lang="en-US" sz="2400" dirty="0">
                <a:solidFill>
                  <a:srgbClr val="7030A0"/>
                </a:solidFill>
              </a:rPr>
              <a:t> with </a:t>
            </a:r>
            <a:r>
              <a:rPr lang="en-US" sz="2400" dirty="0">
                <a:solidFill>
                  <a:srgbClr val="C00000"/>
                </a:solidFill>
              </a:rPr>
              <a:t>best </a:t>
            </a:r>
            <a:r>
              <a:rPr lang="en-US" sz="2400" dirty="0">
                <a:solidFill>
                  <a:srgbClr val="7030A0"/>
                </a:solidFill>
              </a:rPr>
              <a:t>direction one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could take, namely, </a:t>
            </a:r>
            <a:r>
              <a:rPr lang="en-US" sz="2400" dirty="0" err="1">
                <a:solidFill>
                  <a:srgbClr val="7030A0"/>
                </a:solidFill>
              </a:rPr>
              <a:t>z</a:t>
            </a:r>
            <a:r>
              <a:rPr lang="en-US" sz="2400" baseline="30000" dirty="0" err="1">
                <a:solidFill>
                  <a:srgbClr val="7030A0"/>
                </a:solidFill>
              </a:rPr>
              <a:t>s</a:t>
            </a:r>
            <a:r>
              <a:rPr lang="en-US" sz="2400" dirty="0">
                <a:solidFill>
                  <a:srgbClr val="7030A0"/>
                </a:solidFill>
              </a:rPr>
              <a:t> – z*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45BE03-FA55-3D47-9020-6868EBEB93FA}"/>
              </a:ext>
            </a:extLst>
          </p:cNvPr>
          <p:cNvGrpSpPr/>
          <p:nvPr/>
        </p:nvGrpSpPr>
        <p:grpSpPr>
          <a:xfrm>
            <a:off x="7051291" y="286352"/>
            <a:ext cx="1765135" cy="1275690"/>
            <a:chOff x="7409691" y="240474"/>
            <a:chExt cx="1765135" cy="127569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B939FB-406F-7A4E-8B47-FF6F50C1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574" y="240474"/>
              <a:ext cx="1264879" cy="1275690"/>
            </a:xfrm>
            <a:prstGeom prst="rect">
              <a:avLst/>
            </a:prstGeom>
          </p:spPr>
        </p:pic>
        <p:sp>
          <p:nvSpPr>
            <p:cNvPr id="41" name="Multiply 40">
              <a:extLst>
                <a:ext uri="{FF2B5EF4-FFF2-40B4-BE49-F238E27FC236}">
                  <a16:creationId xmlns:a16="http://schemas.microsoft.com/office/drawing/2014/main" id="{206D188A-A600-3A46-99E8-DC6C46683231}"/>
                </a:ext>
              </a:extLst>
            </p:cNvPr>
            <p:cNvSpPr/>
            <p:nvPr/>
          </p:nvSpPr>
          <p:spPr>
            <a:xfrm>
              <a:off x="7409691" y="440489"/>
              <a:ext cx="1765135" cy="96195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391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5" grpId="0"/>
      <p:bldP spid="14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DBC8E-9A84-C44D-A01A-EBB14C60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89AC3-CE56-BE42-89CB-C6D2581CE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7424D-6C4C-A640-8E4A-CA28BBD7ECFF}"/>
              </a:ext>
            </a:extLst>
          </p:cNvPr>
          <p:cNvSpPr txBox="1"/>
          <p:nvPr/>
        </p:nvSpPr>
        <p:spPr>
          <a:xfrm>
            <a:off x="756556" y="678086"/>
            <a:ext cx="4272645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Curse of dimensionality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B97E20-D4DD-5144-BA48-E850D6070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96" y="1276650"/>
            <a:ext cx="1901608" cy="19016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5A6F90-3637-3F42-8F52-85EECC56594B}"/>
              </a:ext>
            </a:extLst>
          </p:cNvPr>
          <p:cNvSpPr txBox="1"/>
          <p:nvPr/>
        </p:nvSpPr>
        <p:spPr>
          <a:xfrm>
            <a:off x="802690" y="1796511"/>
            <a:ext cx="7258782" cy="2078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rgbClr val="7030A0"/>
                </a:solidFill>
                <a:latin typeface="Tw Cen MT" panose="020B0602020104020603" pitchFamily="34" charset="77"/>
              </a:rPr>
              <a:t>In R</a:t>
            </a:r>
            <a:r>
              <a:rPr lang="en-US" sz="2581" baseline="30000" dirty="0">
                <a:solidFill>
                  <a:srgbClr val="7030A0"/>
                </a:solidFill>
                <a:latin typeface="Tw Cen MT" panose="020B0602020104020603" pitchFamily="34" charset="77"/>
              </a:rPr>
              <a:t>d</a:t>
            </a:r>
            <a:r>
              <a:rPr lang="en-US" sz="2581" dirty="0">
                <a:solidFill>
                  <a:srgbClr val="7030A0"/>
                </a:solidFill>
                <a:latin typeface="Tw Cen MT" panose="020B0602020104020603" pitchFamily="34" charset="77"/>
              </a:rPr>
              <a:t>, ∃ </a:t>
            </a:r>
            <a:r>
              <a:rPr lang="en-US" sz="2581" dirty="0" err="1">
                <a:solidFill>
                  <a:srgbClr val="7030A0"/>
                </a:solidFill>
                <a:latin typeface="Tw Cen MT" panose="020B0602020104020603" pitchFamily="34" charset="77"/>
              </a:rPr>
              <a:t>exp</a:t>
            </a:r>
            <a:r>
              <a:rPr lang="en-US" sz="2581" dirty="0">
                <a:solidFill>
                  <a:srgbClr val="7030A0"/>
                </a:solidFill>
                <a:latin typeface="Tw Cen MT" panose="020B0602020104020603" pitchFamily="34" charset="77"/>
              </a:rPr>
              <a:t>(d) directions</a:t>
            </a:r>
            <a:br>
              <a:rPr lang="en-US" sz="2581" dirty="0">
                <a:solidFill>
                  <a:srgbClr val="7030A0"/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rgbClr val="7030A0"/>
                </a:solidFill>
                <a:latin typeface="Tw Cen MT" panose="020B0602020104020603" pitchFamily="34" charset="77"/>
              </a:rPr>
              <a:t>whose pairwise angle is &gt; 60 degrees</a:t>
            </a:r>
          </a:p>
          <a:p>
            <a:endParaRPr lang="en-US" sz="2581" dirty="0">
              <a:latin typeface="Tw Cen MT" panose="020B0602020104020603" pitchFamily="34" charset="77"/>
            </a:endParaRPr>
          </a:p>
          <a:p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∃ </a:t>
            </a:r>
            <a:r>
              <a:rPr lang="en-US" sz="2581" dirty="0" err="1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exp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(d/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Symbol" pitchFamily="2" charset="2"/>
              </a:rPr>
              <a:t>e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) special directions </a:t>
            </a:r>
            <a:r>
              <a:rPr lang="en-US" sz="2581" dirty="0" err="1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s.t.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 all directions have </a:t>
            </a:r>
            <a:b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angle at most 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Symbol" pitchFamily="2" charset="2"/>
              </a:rPr>
              <a:t>e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 with one of these  (“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Symbol" pitchFamily="2" charset="2"/>
              </a:rPr>
              <a:t>e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-net”, “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Symbol" pitchFamily="2" charset="2"/>
              </a:rPr>
              <a:t>e-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cover”)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628CB698-64F0-4D47-BDC0-8E93D79A6936}"/>
              </a:ext>
            </a:extLst>
          </p:cNvPr>
          <p:cNvSpPr/>
          <p:nvPr/>
        </p:nvSpPr>
        <p:spPr>
          <a:xfrm>
            <a:off x="5352144" y="4394505"/>
            <a:ext cx="4242960" cy="1862080"/>
          </a:xfrm>
          <a:prstGeom prst="wedgeEllipseCallout">
            <a:avLst>
              <a:gd name="adj1" fmla="val -128223"/>
              <a:gd name="adj2" fmla="val -10791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“Time to explore d-dimensional parameter space.”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(INFEASIBLE)</a:t>
            </a:r>
          </a:p>
          <a:p>
            <a:pPr algn="ctr"/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6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14FC1B-BEDE-894C-8D18-E7A0DA14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928AB-F903-804C-9F61-F6FD03E4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E8939-CF59-0941-8869-AE51A30533F9}"/>
              </a:ext>
            </a:extLst>
          </p:cNvPr>
          <p:cNvSpPr txBox="1"/>
          <p:nvPr/>
        </p:nvSpPr>
        <p:spPr>
          <a:xfrm>
            <a:off x="659697" y="658577"/>
            <a:ext cx="6672532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Black box analysis for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4BCAE-A704-9C46-B8D6-383E563AA828}"/>
              </a:ext>
            </a:extLst>
          </p:cNvPr>
          <p:cNvSpPr txBox="1"/>
          <p:nvPr/>
        </p:nvSpPr>
        <p:spPr>
          <a:xfrm>
            <a:off x="3865682" y="1461882"/>
            <a:ext cx="5343642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Why: Don’t know the landscape, really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936EF-F39A-6C44-99BD-6E6840BB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6" y="1396322"/>
            <a:ext cx="3020359" cy="1578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ED7DC-591C-A547-A362-5A9A1272A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38" y="2116408"/>
            <a:ext cx="2975802" cy="320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359E4A-C258-8A4F-BB05-607F5BA36557}"/>
              </a:ext>
            </a:extLst>
          </p:cNvPr>
          <p:cNvSpPr txBox="1"/>
          <p:nvPr/>
        </p:nvSpPr>
        <p:spPr>
          <a:xfrm>
            <a:off x="3967536" y="2485839"/>
            <a:ext cx="6271301" cy="48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/>
              <a:t>No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clean math.</a:t>
            </a:r>
            <a:r>
              <a:rPr lang="en-US" sz="2581" dirty="0"/>
              <a:t> characterization of (x</a:t>
            </a:r>
            <a:r>
              <a:rPr lang="en-US" sz="2581" baseline="-25000" dirty="0"/>
              <a:t>i</a:t>
            </a:r>
            <a:r>
              <a:rPr lang="en-US" sz="2581" dirty="0"/>
              <a:t>, </a:t>
            </a:r>
            <a:r>
              <a:rPr lang="en-US" sz="2581" dirty="0" err="1"/>
              <a:t>y</a:t>
            </a:r>
            <a:r>
              <a:rPr lang="en-US" sz="2581" baseline="-25000" dirty="0" err="1"/>
              <a:t>i</a:t>
            </a:r>
            <a:r>
              <a:rPr lang="en-US" sz="2581" dirty="0"/>
              <a:t>) 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BCFC2E-2906-5B45-90A3-F3A112FE82F0}"/>
              </a:ext>
            </a:extLst>
          </p:cNvPr>
          <p:cNvGrpSpPr/>
          <p:nvPr/>
        </p:nvGrpSpPr>
        <p:grpSpPr>
          <a:xfrm>
            <a:off x="975643" y="3557027"/>
            <a:ext cx="4125564" cy="1611755"/>
            <a:chOff x="377502" y="3345153"/>
            <a:chExt cx="3835925" cy="14986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2FD2183-C935-9F41-90F6-44D7298D43AA}"/>
                </a:ext>
              </a:extLst>
            </p:cNvPr>
            <p:cNvGrpSpPr/>
            <p:nvPr/>
          </p:nvGrpSpPr>
          <p:grpSpPr>
            <a:xfrm>
              <a:off x="1163464" y="3345153"/>
              <a:ext cx="1485900" cy="1498600"/>
              <a:chOff x="1657350" y="3717032"/>
              <a:chExt cx="1485900" cy="14986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2D43EB7-57A6-5B4E-8A40-E7EA442E5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7350" y="3717032"/>
                <a:ext cx="1485900" cy="14986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05EE53-26E1-6E48-BEF2-01DF3E33C0EF}"/>
                  </a:ext>
                </a:extLst>
              </p:cNvPr>
              <p:cNvSpPr txBox="1"/>
              <p:nvPr/>
            </p:nvSpPr>
            <p:spPr>
              <a:xfrm>
                <a:off x="2079378" y="4173944"/>
                <a:ext cx="299881" cy="57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41" b="1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4AB7C5-0371-D044-BC5A-3A1ED9F60D48}"/>
                </a:ext>
              </a:extLst>
            </p:cNvPr>
            <p:cNvSpPr txBox="1"/>
            <p:nvPr/>
          </p:nvSpPr>
          <p:spPr>
            <a:xfrm>
              <a:off x="377502" y="3837178"/>
              <a:ext cx="386328" cy="516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11" dirty="0"/>
                <a:t>𝛉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A10A06-7C5B-8A4C-B387-5977AD1B2BAC}"/>
                </a:ext>
              </a:extLst>
            </p:cNvPr>
            <p:cNvSpPr txBox="1"/>
            <p:nvPr/>
          </p:nvSpPr>
          <p:spPr>
            <a:xfrm>
              <a:off x="3243664" y="4225006"/>
              <a:ext cx="969763" cy="543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∇</a:t>
              </a:r>
              <a:r>
                <a:rPr lang="en-US" sz="3200" b="1" dirty="0"/>
                <a:t>f</a:t>
              </a:r>
              <a:r>
                <a:rPr lang="en-US" sz="3200" dirty="0"/>
                <a:t>|</a:t>
              </a:r>
              <a:r>
                <a:rPr lang="en-US" sz="3200" baseline="-25000" dirty="0"/>
                <a:t>𝛉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86B335-AA74-7A45-B207-FE02A753F64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96" y="4054721"/>
              <a:ext cx="55448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0F886B3-9D28-FD4B-95F8-A57D8546855B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64" y="4094452"/>
              <a:ext cx="55448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993FFD3-9C03-0547-9012-4262D11F4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51" y="1486028"/>
            <a:ext cx="654965" cy="6549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A1C985-B597-4D4C-93DD-EEE01A400870}"/>
              </a:ext>
            </a:extLst>
          </p:cNvPr>
          <p:cNvSpPr txBox="1"/>
          <p:nvPr/>
        </p:nvSpPr>
        <p:spPr>
          <a:xfrm>
            <a:off x="533263" y="6015744"/>
            <a:ext cx="864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[NB: Some attempts to understand landscape via </a:t>
            </a:r>
            <a:br>
              <a:rPr lang="en-US" sz="2000" dirty="0"/>
            </a:br>
            <a:r>
              <a:rPr lang="en-US" sz="2000" dirty="0"/>
              <a:t>statistical physics; not much success so far..]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3A81F-1CA1-E84D-BF54-126590B77056}"/>
              </a:ext>
            </a:extLst>
          </p:cNvPr>
          <p:cNvSpPr txBox="1"/>
          <p:nvPr/>
        </p:nvSpPr>
        <p:spPr>
          <a:xfrm>
            <a:off x="4160432" y="3823118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f(𝛉)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565F7-D7F6-0F49-BA8B-80B665C151D2}"/>
              </a:ext>
            </a:extLst>
          </p:cNvPr>
          <p:cNvSpPr txBox="1"/>
          <p:nvPr/>
        </p:nvSpPr>
        <p:spPr>
          <a:xfrm>
            <a:off x="1645448" y="5022663"/>
            <a:ext cx="2350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 = training error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69FA6D-63BB-2049-B3CC-A3243E97C4F5}"/>
              </a:ext>
            </a:extLst>
          </p:cNvPr>
          <p:cNvSpPr/>
          <p:nvPr/>
        </p:nvSpPr>
        <p:spPr>
          <a:xfrm>
            <a:off x="5246242" y="3789261"/>
            <a:ext cx="4629186" cy="8079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</a:rPr>
              <a:t>INFEASIBLE to find global optimum;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must settle for weaker </a:t>
            </a:r>
            <a:r>
              <a:rPr lang="en-US" sz="2400" dirty="0" err="1">
                <a:solidFill>
                  <a:srgbClr val="C00000"/>
                </a:solidFill>
              </a:rPr>
              <a:t>soln</a:t>
            </a:r>
            <a:r>
              <a:rPr lang="en-US" sz="2400" dirty="0">
                <a:solidFill>
                  <a:srgbClr val="C00000"/>
                </a:solidFill>
              </a:rPr>
              <a:t> concepts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41C9DD-4FFB-6644-BBF7-2853933A3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14" y="4648471"/>
            <a:ext cx="1644278" cy="16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/>
      <p:bldP spid="7" grpId="0"/>
      <p:bldP spid="9" grpId="0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NVISHNO@EKEMMMUFUVWYY57I" val="4250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58359</TotalTime>
  <Words>3466</Words>
  <Application>Microsoft Macintosh PowerPoint</Application>
  <PresentationFormat>Custom</PresentationFormat>
  <Paragraphs>649</Paragraphs>
  <Slides>78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5" baseType="lpstr">
      <vt:lpstr>MS PGothic</vt:lpstr>
      <vt:lpstr>华文仿宋</vt:lpstr>
      <vt:lpstr>Adobe Garamond Pro</vt:lpstr>
      <vt:lpstr>Apple Chancery</vt:lpstr>
      <vt:lpstr>Arial</vt:lpstr>
      <vt:lpstr>Calibri</vt:lpstr>
      <vt:lpstr>Cambria Math</vt:lpstr>
      <vt:lpstr>Comic Sans MS</vt:lpstr>
      <vt:lpstr>Lucida Handwriting</vt:lpstr>
      <vt:lpstr>Mangal</vt:lpstr>
      <vt:lpstr>Symbol</vt:lpstr>
      <vt:lpstr>Times New Roman</vt:lpstr>
      <vt:lpstr>Tw Cen MT</vt:lpstr>
      <vt:lpstr>Tw Cen MT Condensed</vt:lpstr>
      <vt:lpstr>Wingdings</vt:lpstr>
      <vt:lpstr>Wingdings 2</vt:lpstr>
      <vt:lpstr>HDOfficeLightV0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Effective Capacity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Quantitative Bound</vt:lpstr>
      <vt:lpstr>Correlation with Generalization (qualitative check)</vt:lpstr>
      <vt:lpstr>Concluding thoughts on generalization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 motivation: “Manifold assumption”</vt:lpstr>
      <vt:lpstr>Unsupervised learning Motivation: “Manifold assumption” (contd)</vt:lpstr>
      <vt:lpstr>Deep generative models  (e.g.,  Variational AutoEncoders)</vt:lpstr>
      <vt:lpstr>PowerPoint Presentation</vt:lpstr>
      <vt:lpstr>Generative Adversarial Nets (GANs)  [Goodfellow et al. 2014]</vt:lpstr>
      <vt:lpstr>Generative Adversarial Nets (GANs)  [Goodfellow et al. 2014]</vt:lpstr>
      <vt:lpstr>What spoils a GANs trainer’s day: Mode Collapse</vt:lpstr>
      <vt:lpstr>PowerPoint Presentation</vt:lpstr>
      <vt:lpstr>PowerPoint Presentation</vt:lpstr>
      <vt:lpstr>PowerPoint Presentation</vt:lpstr>
      <vt:lpstr>Estimated support size from well-known GANs</vt:lpstr>
      <vt:lpstr>PowerPoint Presentation</vt:lpstr>
      <vt:lpstr>Unsupervised learning Motivation: “Manifold assumption” (contd)</vt:lpstr>
      <vt:lpstr>Caveat : Posssible hole in this whole story  that I’m unable to resolve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Cottage industry of text embeddings that’re linear</vt:lpstr>
      <vt:lpstr>Performance (similarity/entailment tasks)</vt:lpstr>
      <vt:lpstr>PowerPoint Presentation</vt:lpstr>
      <vt:lpstr>Word extraction out of linear embeddings ⇔ sparse recovery </vt:lpstr>
      <vt:lpstr>PowerPoint Presentation</vt:lpstr>
      <vt:lpstr>PowerPoint Presentation</vt:lpstr>
      <vt:lpstr>More powerful linear embeddings</vt:lpstr>
      <vt:lpstr>PowerPoint Presentation</vt:lpstr>
      <vt:lpstr>Aside: Another illustration of Linearization principle in RL  [Mania,Guy,Recht’18]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Company>Microsoft Corporation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LENS of THEORY</dc:title>
  <dc:creator>Nisheeth Vishnoi</dc:creator>
  <cp:lastModifiedBy>Sanjeev Arora</cp:lastModifiedBy>
  <cp:revision>2893</cp:revision>
  <cp:lastPrinted>2018-02-19T20:12:03Z</cp:lastPrinted>
  <dcterms:created xsi:type="dcterms:W3CDTF">2012-11-18T11:25:02Z</dcterms:created>
  <dcterms:modified xsi:type="dcterms:W3CDTF">2018-07-10T15:13:18Z</dcterms:modified>
</cp:coreProperties>
</file>